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d81572a2054349" /><Relationship Type="http://schemas.openxmlformats.org/officeDocument/2006/relationships/extended-properties" Target="/docProps/app.xml" Id="Ra12a83ce4b3f4a66" /><Relationship Type="http://schemas.openxmlformats.org/officeDocument/2006/relationships/officeDocument" Target="/ppt/presentation.xml" Id="R8ec36930bf0748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801fc3d7414b19"/>
  </p:sldMasterIdLst>
  <p:notesMasterIdLst>
    <p:notesMasterId xmlns:r="http://schemas.openxmlformats.org/officeDocument/2006/relationships" r:id="R232391c4f7074874"/>
  </p:notesMasterIdLst>
  <p:sldIdLst>
    <p:sldId xmlns:r="http://schemas.openxmlformats.org/officeDocument/2006/relationships" id="256" r:id="R5135b54214c041e1"/>
    <p:sldId xmlns:r="http://schemas.openxmlformats.org/officeDocument/2006/relationships" id="257" r:id="R9cfbe26742bb493a"/>
    <p:sldId xmlns:r="http://schemas.openxmlformats.org/officeDocument/2006/relationships" id="258" r:id="R442a3f7a9be94b8e"/>
    <p:sldId xmlns:r="http://schemas.openxmlformats.org/officeDocument/2006/relationships" id="259" r:id="Ra80f3a973cfd402b"/>
    <p:sldId xmlns:r="http://schemas.openxmlformats.org/officeDocument/2006/relationships" id="260" r:id="R20c2e1ea549a4ab8"/>
    <p:sldId xmlns:r="http://schemas.openxmlformats.org/officeDocument/2006/relationships" id="261" r:id="Refdc31df9ac5442e"/>
    <p:sldId xmlns:r="http://schemas.openxmlformats.org/officeDocument/2006/relationships" id="262" r:id="Re204e3d6d26f4c79"/>
    <p:sldId xmlns:r="http://schemas.openxmlformats.org/officeDocument/2006/relationships" id="263" r:id="Rd90540df9dcb4e62"/>
    <p:sldId xmlns:r="http://schemas.openxmlformats.org/officeDocument/2006/relationships" id="264" r:id="R7fe247d808b347bf"/>
    <p:sldId xmlns:r="http://schemas.openxmlformats.org/officeDocument/2006/relationships" id="265" r:id="R4c659327560b466c"/>
    <p:sldId xmlns:r="http://schemas.openxmlformats.org/officeDocument/2006/relationships" id="266" r:id="Ra833f6f83ffe4709"/>
    <p:sldId xmlns:r="http://schemas.openxmlformats.org/officeDocument/2006/relationships" id="267" r:id="R0ca48fddcedf4801"/>
    <p:sldId xmlns:r="http://schemas.openxmlformats.org/officeDocument/2006/relationships" id="268" r:id="R347495a6525f4569"/>
    <p:sldId xmlns:r="http://schemas.openxmlformats.org/officeDocument/2006/relationships" id="269" r:id="R6bfda8c4acf643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a4bee0988f405b" /><Relationship Type="http://schemas.openxmlformats.org/officeDocument/2006/relationships/slideMaster" Target="/ppt/slideMasters/slideMaster1.xml" Id="R25801fc3d7414b19" /><Relationship Type="http://schemas.openxmlformats.org/officeDocument/2006/relationships/notesMaster" Target="/ppt/notesMasters/notesMaster1.xml" Id="R232391c4f7074874" /><Relationship Type="http://schemas.openxmlformats.org/officeDocument/2006/relationships/presProps" Target="/ppt/presProps.xml" Id="R511e209d7c2a4217" /><Relationship Type="http://schemas.openxmlformats.org/officeDocument/2006/relationships/tableStyles" Target="/ppt/tableStyles.xml" Id="R588c1c106d9742a5" /><Relationship Type="http://schemas.openxmlformats.org/officeDocument/2006/relationships/slide" Target="/ppt/slides/slide1.xml" Id="R5135b54214c041e1" /><Relationship Type="http://schemas.openxmlformats.org/officeDocument/2006/relationships/slide" Target="/ppt/slides/slide2.xml" Id="R9cfbe26742bb493a" /><Relationship Type="http://schemas.openxmlformats.org/officeDocument/2006/relationships/slide" Target="/ppt/slides/slide3.xml" Id="R442a3f7a9be94b8e" /><Relationship Type="http://schemas.openxmlformats.org/officeDocument/2006/relationships/slide" Target="/ppt/slides/slide4.xml" Id="Ra80f3a973cfd402b" /><Relationship Type="http://schemas.openxmlformats.org/officeDocument/2006/relationships/slide" Target="/ppt/slides/slide5.xml" Id="R20c2e1ea549a4ab8" /><Relationship Type="http://schemas.openxmlformats.org/officeDocument/2006/relationships/slide" Target="/ppt/slides/slide6.xml" Id="Refdc31df9ac5442e" /><Relationship Type="http://schemas.openxmlformats.org/officeDocument/2006/relationships/slide" Target="/ppt/slides/slide7.xml" Id="Re204e3d6d26f4c79" /><Relationship Type="http://schemas.openxmlformats.org/officeDocument/2006/relationships/slide" Target="/ppt/slides/slide8.xml" Id="Rd90540df9dcb4e62" /><Relationship Type="http://schemas.openxmlformats.org/officeDocument/2006/relationships/slide" Target="/ppt/slides/slide9.xml" Id="R7fe247d808b347bf" /><Relationship Type="http://schemas.openxmlformats.org/officeDocument/2006/relationships/slide" Target="/ppt/slides/slide10.xml" Id="R4c659327560b466c" /><Relationship Type="http://schemas.openxmlformats.org/officeDocument/2006/relationships/slide" Target="/ppt/slides/slide11.xml" Id="Ra833f6f83ffe4709" /><Relationship Type="http://schemas.openxmlformats.org/officeDocument/2006/relationships/slide" Target="/ppt/slides/slide12.xml" Id="R0ca48fddcedf4801" /><Relationship Type="http://schemas.openxmlformats.org/officeDocument/2006/relationships/slide" Target="/ppt/slides/slide13.xml" Id="R347495a6525f4569" /><Relationship Type="http://schemas.openxmlformats.org/officeDocument/2006/relationships/slide" Target="/ppt/slides/slide14.xml" Id="R6bfda8c4acf643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43ee64b01f42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20a36e868e4cd3" /><Relationship Type="http://schemas.openxmlformats.org/officeDocument/2006/relationships/notesMaster" Target="/ppt/notesMasters/notesMaster1.xml" Id="R6510a6ea722847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b17447af8346e6" /><Relationship Type="http://schemas.openxmlformats.org/officeDocument/2006/relationships/notesMaster" Target="/ppt/notesMasters/notesMaster1.xml" Id="Rd106f4691acb47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e67da88b4d4b13" /><Relationship Type="http://schemas.openxmlformats.org/officeDocument/2006/relationships/notesMaster" Target="/ppt/notesMasters/notesMaster1.xml" Id="Re1374ddac98349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0d96d5a2f54a4e" /><Relationship Type="http://schemas.openxmlformats.org/officeDocument/2006/relationships/notesMaster" Target="/ppt/notesMasters/notesMaster1.xml" Id="R7881fd7778b340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489d9553b743a8" /><Relationship Type="http://schemas.openxmlformats.org/officeDocument/2006/relationships/notesMaster" Target="/ppt/notesMasters/notesMaster1.xml" Id="R5def0746421249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7ed80d6f2e4a11" /><Relationship Type="http://schemas.openxmlformats.org/officeDocument/2006/relationships/notesMaster" Target="/ppt/notesMasters/notesMaster1.xml" Id="R7999a40cca1e42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cd9e0cbe7640a2" /><Relationship Type="http://schemas.openxmlformats.org/officeDocument/2006/relationships/notesMaster" Target="/ppt/notesMasters/notesMaster1.xml" Id="R4db2eb46e22345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33d89b2ec34c28" /><Relationship Type="http://schemas.openxmlformats.org/officeDocument/2006/relationships/notesMaster" Target="/ppt/notesMasters/notesMaster1.xml" Id="R2d9d361f18414c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952143250149fe" /><Relationship Type="http://schemas.openxmlformats.org/officeDocument/2006/relationships/notesMaster" Target="/ppt/notesMasters/notesMaster1.xml" Id="R16dba92c60c04b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6e05a2e70d4f81" /><Relationship Type="http://schemas.openxmlformats.org/officeDocument/2006/relationships/notesMaster" Target="/ppt/notesMasters/notesMaster1.xml" Id="R68a07e44ab6944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6932ce9a2b48ed" /><Relationship Type="http://schemas.openxmlformats.org/officeDocument/2006/relationships/notesMaster" Target="/ppt/notesMasters/notesMaster1.xml" Id="Rfe832afeca5148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baeb0427ab4058" /><Relationship Type="http://schemas.openxmlformats.org/officeDocument/2006/relationships/notesMaster" Target="/ppt/notesMasters/notesMaster1.xml" Id="R06584d4cdbd14fd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86a1a3e53394e94" /><Relationship Type="http://schemas.openxmlformats.org/officeDocument/2006/relationships/notesMaster" Target="/ppt/notesMasters/notesMaster1.xml" Id="R1321f9be73ed40c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359921e46f4033" /><Relationship Type="http://schemas.openxmlformats.org/officeDocument/2006/relationships/notesMaster" Target="/ppt/notesMasters/notesMaster1.xml" Id="R321171daacbd47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先請大家想想：如果AI只回答「用學號比對，再把差異存成Excel」，這項工作完成了嗎？我們還是得自己讀檔、比對和存檔。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今天希望它實際做完這些步驟，遇到問題能回報或修正。我們仍要確認產出的內容是否正確。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「Agentic」可以先理解為：AI能為了完成任務採取行動，並根據結果接著做。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本課名單比對教材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不需要一次把所有步驟交給AI。這次教材採用分段提示詞，每完成一段先停下回報，讓大家看見它正在做什麼。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例如讀不到檔案時，先處理讀檔問題。不能跳過讀取，就直接編出比對結果。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這個例子將一路用來說明模型、工具、執行框架、記憶與隔離環境。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本課名單比對教材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沿箭頭依序走一次。第5步必須重新讀取實際檔案，不能只重述模型先前說過的結果。實作提示詞在各段結束時停下回報。來源：本課名單比對教材。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大家平常說「選哪個AI模型」，是在選擇負責理解與產生內容的這個部分。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它能提出「讀取Excel」的操作，但實際讀取電腦上的檔案，還需要其他程式提供工具。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模型看到的資訊取決於系統交給它什麼。它不會因為正在和我們對話，就自動看見電腦裡所有檔案。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https://goose-docs.ai/docs/goose-architecture/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例如模型要求讀取Excel，工具可能回傳12筆資料，也可能回傳「找不到檔案」。模型應根據實際回傳的結果繼續處理。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工具是否可用，也會影響能完成什麼工作。能聊天，不代表一定能讀Excel或存檔。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這次Goose試跑透過Developer擴充執行命令，再用已安裝的Python與openpyxl處理Excel。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https://goose-docs.ai/docs/goose-architecture/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「Harness」這個英文先認得就好，課堂上可以直接說「執行框架」。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模型提出「讀取名單」，框架負責呼叫對應工具。工具回傳資料後，框架再把資料交回模型。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框架也可以處理對話紀錄、工具權限、停止條件等事項。不同產品提供的功能與設定會不同。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所以使用同一個模型，搭配不同工具與框架，實際能完成的工作也可能不同。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https://goose-docs.ai/docs/goose-architecture/</a:t>
            </a:r>
          </a:p>
          <a:p xmlns:a="http://schemas.openxmlformats.org/drawingml/2006/main">
            <a:r>
              <a:t>https://www.anthropic.com/engineering/effective-harnesses-for-long-running-agents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上方箭頭代表模型提出工具操作，由框架執行；下方箭頭代表工具結果交回模型。這個往返可重複，直到回報或需要人工介入。框架不等於模型。來源：https://goose-docs.ai/docs/goose-architecture/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Agent是整套工作方式的名稱。不能只靠模型的回答，就認定檔案操作已經發生。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今天我們會從實際檔案確認它是否完成工作。也會讓它在每個段落停下來，保留人工介入的機會。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Agent不一定要同時使用很多工具，也不一定要有多個Agent。讀檔、產出、回讀，已經可以用來理解基本流程。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https://goose-docs.ai/docs/goose-architecture/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這次教材寫「依剛才確認的主鍵與欄位」，就是希望它使用這次對話中已經確認的資訊。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如果改開新對話，可能需要重新提供任務、檔案與進度。是否能跨對話保存記憶，要看產品如何實作與設定。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對話能容納的資訊有限，長對話可能經過摘要或整理。因此核對時仍要重新讀取實際檔案，不能只靠先前的描述。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保存筆記，並不代表重新訓練模型。記憶中的內容也可能過時或有錯，需要確認。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https://www.anthropic.com/engineering/effective-harnesses-for-long-running-agents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次上下文與跨次保存的記憶分開講。圖中是進度保存與重新取得的例子，不代表Goose會自動跨對話記憶。可用教材的實作完成紀錄整理進度；保存筆記不等於重新訓練模型。來源：https://www.anthropic.com/engineering/effective-harnesses-for-long-running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可以把它想成一個有操作範圍限制的工作區。具體限制取決於隔離方式與設定，不是每個sandbox都有相同能力。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只指定工作資料夾，不能證明程式無法讀取其他位置。讓使用者按下同意，也不等於建立了sandbox。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這次我們使用教學資料副本，提示詞要求只處理教材。但這次CLI試跑沒有驗證技術上的檔案或網路隔離，因此不要把它當成已經有sandbox保護的示範。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https://github.com/anthropics/defending-code-reference-harness/blob/main/docs/agent-sandbox.md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外部資源沒有預設連接箭頭，是否可存取由設定決定。示意圖不代表本機已啟用sandbox。指定工作資料夾、提示詞要求或確認視窗，不等於技術隔離。來源：https://github.com/anthropics/defending-code-reference-harness/blob/main/docs/agent-sandbox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這次測試使用的供應者設定名稱是custom_thu，模型名稱是vibe。Goose是執行任務的應用程式。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PowerShell提供命令執行環境，Python與openpyxl處理Excel。它們讓模型提出的操作能真正執行。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這堂課沒有展示跨對話的長期記憶，也沒有驗證sandbox隔離。這兩個概念先認識，之後使用其他環境時就知道要確認什麼。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本課Goose教材實測報告及CLI紀錄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接下來就用這四個問題來看實作提示詞。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每一段完成後，先看它回報了什麼，再決定是否進入下一段。讀不到檔案、資料有疑問或結果不符合要求，都應先停下處理。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最後打開產出檔，確認內容。AI說「完成」之後，我們仍需要看見可核對的結果。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參考來源：</a:t>
            </a:r>
          </a:p>
          <a:p xmlns:a="http://schemas.openxmlformats.org/drawingml/2006/main">
            <a:r>
              <a:t>本課名單比對教材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3f62542c8342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250efe19f6432a" /><Relationship Type="http://schemas.openxmlformats.org/officeDocument/2006/relationships/slideLayout" Target="/ppt/slideLayouts/slideLayout1.xml" Id="Ra226a775ec0e4d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26a775ec0e4d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265c0ee814347" /><Relationship Type="http://schemas.openxmlformats.org/officeDocument/2006/relationships/notesSlide" Target="/ppt/notesSlides/notesSlide1.xml" Id="R8187b2dbd0c049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addd3c4144af7" /><Relationship Type="http://schemas.openxmlformats.org/officeDocument/2006/relationships/notesSlide" Target="/ppt/notesSlides/notesSlide2.xml" Id="Rff5dff06760346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e9dc2153c4538" /><Relationship Type="http://schemas.openxmlformats.org/officeDocument/2006/relationships/notesSlide" Target="/ppt/notesSlides/notesSlide3.xml" Id="R437e8fd691eb4c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f4318224f4eee" /><Relationship Type="http://schemas.openxmlformats.org/officeDocument/2006/relationships/notesSlide" Target="/ppt/notesSlides/notesSlide4.xml" Id="Ra6710ab704fa43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c230bc6544cac" /><Relationship Type="http://schemas.openxmlformats.org/officeDocument/2006/relationships/notesSlide" Target="/ppt/notesSlides/notesSlide5.xml" Id="R71b1d71a00f141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f87fc429547b7" /><Relationship Type="http://schemas.openxmlformats.org/officeDocument/2006/relationships/notesSlide" Target="/ppt/notesSlides/notesSlide6.xml" Id="R5000dfc6852848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514d996ba4d4d" /><Relationship Type="http://schemas.openxmlformats.org/officeDocument/2006/relationships/notesSlide" Target="/ppt/notesSlides/notesSlide7.xml" Id="R82efb1a6cb024e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ef7b9aa694ea8" /><Relationship Type="http://schemas.openxmlformats.org/officeDocument/2006/relationships/notesSlide" Target="/ppt/notesSlides/notesSlide8.xml" Id="Rd628368a0b4c482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0341e1cc974fab" /><Relationship Type="http://schemas.openxmlformats.org/officeDocument/2006/relationships/notesSlide" Target="/ppt/notesSlides/notesSlide9.xml" Id="Rb3382fde0ea14d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68119b1c8448d" /><Relationship Type="http://schemas.openxmlformats.org/officeDocument/2006/relationships/notesSlide" Target="/ppt/notesSlides/notesSlide10.xml" Id="R43da9e41c95248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85736b9cd4b63" /><Relationship Type="http://schemas.openxmlformats.org/officeDocument/2006/relationships/notesSlide" Target="/ppt/notesSlides/notesSlide11.xml" Id="Rf52640985d7148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a52cc04dc40ea" /><Relationship Type="http://schemas.openxmlformats.org/officeDocument/2006/relationships/notesSlide" Target="/ppt/notesSlides/notesSlide12.xml" Id="R31714dff0aca44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0d01abef04793" /><Relationship Type="http://schemas.openxmlformats.org/officeDocument/2006/relationships/notesSlide" Target="/ppt/notesSlides/notesSlide13.xml" Id="R34eab8ace94348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3e4d74c664c93" /><Relationship Type="http://schemas.openxmlformats.org/officeDocument/2006/relationships/notesSlide" Target="/ppt/notesSlides/notesSlide14.xml" Id="R90163fd5414e4a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02C89-10CC-40C0-8A12-4E6E35CD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E3756-C2B9-4F0B-B0DD-5FA01E71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AI從回答問題到完成工作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0005E-604D-44B4-8C7F-657AAE8E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01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1E0939-B713-45F9-9587-75B3FF29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38350"/>
            <a:ext cx="1074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我們今天要做的事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A2225-3926-419F-A777-2BB5F31E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107442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幫我比較報名名單與簽到名單，</a:t>
            </a:r>
          </a:p>
          <a:p xmlns:a="http://schemas.openxmlformats.org/drawingml/2006/main">
            <a:pPr>
              <a:defRPr sz="33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存成Excel，再打開確認。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996E7-72C8-49C1-BCBA-9B41A97F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19600"/>
            <a:ext cx="10744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AI可以說明怎麼做，也可以透過工具實際操作。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3BD5C-E04C-4ACD-BDC9-AE2572D7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29200"/>
            <a:ext cx="10744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根據操作結果繼續判斷下一步，就是Agentic AI的工作方式。</a:t>
            </a:r>
          </a:p>
        </p:txBody>
      </p:sp>
    </p:spTree>
    <p:extLst>
      <p:ext uri="{BB962C8B-B14F-4D97-AF65-F5344CB8AC3E}">
        <p14:creationId xmlns:p14="http://schemas.microsoft.com/office/powerpoint/2010/main" val="8467623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1FC111-7FC5-41BB-A638-EE1AE56F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8DEF1-7C86-4A1E-9A62-6A248B796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一個名單比對任務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9387BD-F9AD-4E03-92FA-14DB7800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02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56BB1-A89C-44AF-A8AD-F82D92B2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431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100E9-1B73-454E-A853-2CBE91D8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19431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接收要求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B9741-C6C4-406E-8854-DF9EA9E4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9431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比對兩份名單。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D3E648-5814-4304-8DB5-4C53222B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5182C-D3D0-45E8-8C03-15F80759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5146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讀取檔案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A41CB-519E-4B35-822B-6BD4E34E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146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看欄位、學號與資料筆數。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50255F-F873-4156-BC3A-56EEA65E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861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E65F2-CC38-4DC0-BDD9-36F17D9B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30861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比較資料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6FFD18-6550-4A88-9FCC-E050E865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0861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找出共同、僅在單一檔案出現及欄位不同的紀錄。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B5C061-B286-411B-B1FA-1EF2061A4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576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AFA0A-20B2-4DC2-AED9-2EDEDF26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36576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存出結果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FE033D-E9FB-4639-A0F0-3E7896BD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576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建立新的Excel。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3B326-6774-48C7-8386-A637373F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291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ACEFD-7F32-47B0-8D0F-B1D6805E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2291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重新讀取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7FFA49-8934-48CF-9540-15DDFFE5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2291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確認檔案內容。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6A320F-E21A-48BE-9D19-CB096597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00600"/>
            <a:ext cx="61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9FAD21-5267-479B-B45E-979E0B2F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800600"/>
            <a:ext cx="1695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回報結果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303B77-DD0E-421A-9601-CA7B391F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006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交付檔案，列出待人工確認事項。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4871F-9FA2-4092-BD02-A9F78766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某一步有問題，就可能需要回到前面修正。</a:t>
            </a:r>
          </a:p>
        </p:txBody>
      </p:sp>
    </p:spTree>
    <p:extLst>
      <p:ext uri="{BB962C8B-B14F-4D97-AF65-F5344CB8AC3E}">
        <p14:creationId xmlns:p14="http://schemas.microsoft.com/office/powerpoint/2010/main" val="4987159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E2D305-3F2E-4583-862C-6C845100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0BA59-DE0A-4B3B-BB11-D2347E74B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名單任務的流程圖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26C8D-C681-4920-97E0-E31D84C5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03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73214-A951-4994-8FDF-DCF58DD7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8600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B608E-0613-469E-965D-53B53BB1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1　接收要求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54D7CB-7BFA-4DE4-BD8D-D37CC8F9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6702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比較報名與簽到名單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C7321-E418-4EE5-80DF-3968B912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8600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ACE0A-83E9-4AC6-BB4D-3F3C158F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3840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2　讀取檔案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3E940-2DA7-4662-9A08-7CEB4F32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6702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確認學號、欄位及筆數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107FE9-D1B4-4545-BD5C-288757D5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8600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EA272-6AE4-4CFD-8CBD-A01C3D07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3840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3　比較資料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E5D384-E0F0-4DF4-9D46-F4C40A3A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6702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保留共同、差異與原值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13A37-1C83-4051-B011-E51A8F39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1005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A612F-E6E3-4F10-A369-B09B1DA3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36245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4　存出結果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AC4DC-FE71-4045-84C6-7137F9E9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79107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建立新Excel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A06CB9-D544-475E-B596-3FBEE62E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21005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153E19-5690-4819-97DE-4E3EEA91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6245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5　重新讀取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E0FA8F-2C18-46F3-9C62-343B2FC0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9107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核對實際產出的檔案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06AD2-F66E-4DCA-B3BC-2614E51E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10050"/>
            <a:ext cx="2857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1A1C33-2E80-4573-A86E-495E4B06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6　回報結果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00202B-4248-425C-8988-0434B80D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9107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列出待人工確認事項</a:t>
            </a:r>
          </a:p>
        </p:txBody>
      </p:sp>
      <p:cxnSp>
        <p:nvCxnSpPr>
          <p:cNvPr id="49" name=""/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581400" y="281940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cxnSp>
        <p:nvCxnSpPr>
          <p:cNvPr id="50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7143750" y="281940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cxnSp>
        <p:nvCxnSpPr>
          <p:cNvPr id="51" name=""/>
          <p:cNvCxnSpPr>
            <a:stCxn xmlns:a="http://schemas.openxmlformats.org/drawingml/2006/main" id="10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9277350" y="3352800"/>
            <a:ext cx="0" cy="8572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cxnSp>
        <p:nvCxnSpPr>
          <p:cNvPr id="52" name=""/>
          <p:cNvCxnSpPr>
            <a:stCxn xmlns:a="http://schemas.openxmlformats.org/drawingml/2006/main" id="13" idx="1"/>
            <a:endCxn xmlns:a="http://schemas.openxmlformats.org/drawingml/2006/main" id="16" idx="3"/>
          </p:cNvCxnSpPr>
          <p:nvPr/>
        </p:nvCxnSpPr>
        <p:spPr>
          <a:xfrm xmlns:a="http://schemas.openxmlformats.org/drawingml/2006/main" flipH="1">
            <a:off x="7143750" y="474345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cxnSp>
        <p:nvCxnSpPr>
          <p:cNvPr id="53" name=""/>
          <p:cNvCxnSpPr>
            <a:stCxn xmlns:a="http://schemas.openxmlformats.org/drawingml/2006/main" id="16" idx="1"/>
            <a:endCxn xmlns:a="http://schemas.openxmlformats.org/drawingml/2006/main" id="19" idx="3"/>
          </p:cNvCxnSpPr>
          <p:nvPr/>
        </p:nvCxnSpPr>
        <p:spPr>
          <a:xfrm xmlns:a="http://schemas.openxmlformats.org/drawingml/2006/main" flipH="1">
            <a:off x="3581400" y="474345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158906-F7FB-4B62-829E-CE1FD560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0547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遇到讀檔錯誤或結果不符，先處理問題，再繼續。</a:t>
            </a:r>
          </a:p>
        </p:txBody>
      </p:sp>
    </p:spTree>
    <p:extLst>
      <p:ext uri="{BB962C8B-B14F-4D97-AF65-F5344CB8AC3E}">
        <p14:creationId xmlns:p14="http://schemas.microsoft.com/office/powerpoint/2010/main" val="2334285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B0FD0-1BE3-4268-86DD-F431B9BA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B76B7-050F-477D-BA5B-E373FB20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Model：模型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4C5549-5D99-41BC-86D2-7E1E2D78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04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9D874-1EF4-40E2-9EFD-575099DD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10744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根據要求與資訊，產生回答，</a:t>
            </a:r>
          </a:p>
          <a:p xmlns:a="http://schemas.openxmlformats.org/drawingml/2006/main">
            <a:pPr>
              <a:defRPr sz="270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或提出下一步的工具操作。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5193B-50EF-4136-BBED-BE212B0A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57575"/>
            <a:ext cx="1074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在名單比對中，它可能判斷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09B5E-969E-4DAE-837E-B886A38D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107442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「我需要先讀取兩份Excel，</a:t>
            </a:r>
          </a:p>
          <a:p xmlns:a="http://schemas.openxmlformats.org/drawingml/2006/main">
            <a:pPr>
              <a:defRPr sz="27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確認學號能不能作為比對依據。」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E6777-2E60-434F-9387-35C563E4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模型的判斷可能出錯，仍需要核對。</a:t>
            </a:r>
          </a:p>
        </p:txBody>
      </p:sp>
    </p:spTree>
    <p:extLst>
      <p:ext uri="{BB962C8B-B14F-4D97-AF65-F5344CB8AC3E}">
        <p14:creationId xmlns:p14="http://schemas.microsoft.com/office/powerpoint/2010/main" val="5958127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E4E80-4FAD-4EB4-9686-81F0ACF7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E151D6-42D2-485A-A903-45417088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Tools：工具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02A807-2E22-4275-A73D-1B4D14BA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05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95977-02AD-4AF2-A46D-A5A99D32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10744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工具負責實際執行操作。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723900" y="2667000"/>
          <a:ext xmlns:a="http://schemas.openxmlformats.org/drawingml/2006/main" cx="10744200" cy="2762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952875"/>
                <a:gridCol w="6791325"/>
              </a:tblGrid>
              <a:tr h="690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工具操作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可能回傳的結果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讀取Excel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工作表、欄位與資料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執行PowerShell命令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執行結果或錯誤訊息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寫入檔案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新檔案或寫入失敗訊息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FB92D9-B307-4856-A57F-0AC13DEB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1074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回傳的結果，成為模型下一步判斷的資訊。</a:t>
            </a:r>
          </a:p>
        </p:txBody>
      </p:sp>
    </p:spTree>
    <p:extLst>
      <p:ext uri="{BB962C8B-B14F-4D97-AF65-F5344CB8AC3E}">
        <p14:creationId xmlns:p14="http://schemas.microsoft.com/office/powerpoint/2010/main" val="1351691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00B83-C1E2-4B76-90A5-3ABAC8FD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7AF33-0164-4477-AB09-61ABB74B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Agent harness：執行框架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0CC69-0778-4EE4-A974-316170F7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06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C4A7A-4780-46A5-94E7-7C48B633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107442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把模型與工具接起來，讓任務持續進行。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5C4E7-6776-407B-8BEA-45B1FA44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3D3AB-14A7-4877-88D8-0659BC1C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809875"/>
            <a:ext cx="9934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把要求與相關資訊交給模型。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66B5C-36A0-442E-AA56-6D60A1F9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76625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3000D-0B1D-4CB6-A762-B3B54AB9B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3476625"/>
            <a:ext cx="9934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接收模型提出的工具操作。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99EAC-1D22-42D8-9366-83CF84C0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43375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5FFEC-3A5E-4088-87FF-BA9E2991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143375"/>
            <a:ext cx="9934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呼叫工具，把操作結果交回模型。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E61A6-00B8-4CD9-B054-A6D64F94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C8771-1771-4454-BB6F-0729268F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810125"/>
            <a:ext cx="99345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讓模型繼續判斷，或停下回報。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56D93-1F66-4632-9FF9-DAA1951E7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9775"/>
            <a:ext cx="1074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Goose提供這樣的執行框架。</a:t>
            </a:r>
          </a:p>
        </p:txBody>
      </p:sp>
    </p:spTree>
    <p:extLst>
      <p:ext uri="{BB962C8B-B14F-4D97-AF65-F5344CB8AC3E}">
        <p14:creationId xmlns:p14="http://schemas.microsoft.com/office/powerpoint/2010/main" val="13363481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BD2C24-E8A5-44F0-BB80-5642CAD8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E2FC3-C4FA-460B-ACA6-E87CC3F9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模型與工具的往返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9EBD2-9742-4F9B-89AC-E82FC518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07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2B7357-739E-4455-B290-55E9FBE7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10744200" cy="3381375"/>
          </a:xfrm>
          <a:prstGeom xmlns:a="http://schemas.openxmlformats.org/drawingml/2006/main" prst="roundRect">
            <a:avLst>
              <a:gd name="adj" fmla="val 5634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B5CDC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50FDD-0B92-463F-BC77-92C7688C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002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Goose執行框架：傳遞要求、操作與結果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1CAAF2-7C2A-4886-BFDF-6920BA55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33725"/>
            <a:ext cx="3162300" cy="1285875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FEB04-769B-4559-988B-E989179E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286125"/>
            <a:ext cx="2781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模型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C5275-3457-4E70-8ABA-E5A92B06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714750"/>
            <a:ext cx="27813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依要求與結果判斷下一步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7DFA0-8FAB-4227-9EF8-27C282CB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133725"/>
            <a:ext cx="3162300" cy="1285875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718FB-B874-47C6-9B76-B7D59021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86125"/>
            <a:ext cx="2781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D3E43A-807E-4328-8FB6-1E10B1A4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14750"/>
            <a:ext cx="27813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讀檔、執行命令</a:t>
            </a:r>
          </a:p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或存檔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0F446-D1FA-4A2E-88E8-4AAAD5FC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71850"/>
            <a:ext cx="28575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856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5FF83-D5B4-4126-8883-61062F55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43350"/>
            <a:ext cx="2857500" cy="2286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0856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879C04-6C19-4292-948F-B4192909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952750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提出工具操作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0DAF0-7EE2-454E-A204-F592BFF7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25767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回傳資料或錯誤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6E970-6117-40EC-BAC7-7B79868D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67275"/>
            <a:ext cx="1009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收到結果後，模型繼續判斷，或停下回報。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840F34-1A41-4996-8440-0EEA4AC9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模型提出操作；工具實際執行；框架負責連接兩者。</a:t>
            </a:r>
          </a:p>
        </p:txBody>
      </p:sp>
    </p:spTree>
    <p:extLst>
      <p:ext uri="{BB962C8B-B14F-4D97-AF65-F5344CB8AC3E}">
        <p14:creationId xmlns:p14="http://schemas.microsoft.com/office/powerpoint/2010/main" val="19536041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82D49B-11D5-4043-852E-E3F723B8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195CF7-A6D5-493B-9A9C-5731B488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Agent：接續處理任務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8AAED-86E0-4A98-AF70-48FFC3D2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08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24D57E-61C8-4823-B02E-D83184AC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10744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模型在執行框架中使用工具，</a:t>
            </a:r>
          </a:p>
          <a:p xmlns:a="http://schemas.openxmlformats.org/drawingml/2006/main">
            <a:pPr>
              <a:defRPr sz="30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根據結果接續處理任務。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B4C0F4-6DAE-424A-B140-3B0B6D88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5760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讀取名單後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986F4-81A2-4B00-80DA-C7B5D48C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10744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發現學號重複，先回報請人確認。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D82A4-CC33-4AC5-B2D9-5815D031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74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存檔後重新讀取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DAE99-B736-4F8C-B890-ABF454D8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10744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發現日期變成文字，再修正輸出。</a:t>
            </a:r>
          </a:p>
        </p:txBody>
      </p:sp>
    </p:spTree>
    <p:extLst>
      <p:ext uri="{BB962C8B-B14F-4D97-AF65-F5344CB8AC3E}">
        <p14:creationId xmlns:p14="http://schemas.microsoft.com/office/powerpoint/2010/main" val="755480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21278-C6D6-49E3-9841-6A16DA78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C7E632-1901-4C1A-ABE2-BD0FBF18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Memory：記憶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31008-8BB6-4376-BA3F-1CD4F36F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09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A16E5-2E2A-455A-958B-1ADB5B7D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10744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讓後續工作接續先前的資訊。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723900" y="2724150"/>
          <a:ext xmlns:a="http://schemas.openxmlformats.org/drawingml/2006/main" cx="10744200" cy="26098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905250"/>
                <a:gridCol w="6838950"/>
              </a:tblGrid>
              <a:tr h="8699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類型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名單比對例子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</a:tr>
              <a:tr h="8699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這次對話的上下文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剛才確認了使用學號比對，</a:t>
                      </a:r>
                    </a:p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已讀取兩份名單。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869950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保存後再讀取的記憶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進度筆記記錄已完成的步驟，</a:t>
                      </a:r>
                    </a:p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以及待確認的問題。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613EB-85B2-4408-9556-2E2D103B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62625"/>
            <a:ext cx="1074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開新對話，不一定會記得上一段工作。</a:t>
            </a:r>
          </a:p>
        </p:txBody>
      </p:sp>
    </p:spTree>
    <p:extLst>
      <p:ext uri="{BB962C8B-B14F-4D97-AF65-F5344CB8AC3E}">
        <p14:creationId xmlns:p14="http://schemas.microsoft.com/office/powerpoint/2010/main" val="788564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07F37D-CC7C-4C31-A4E0-5A14892F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E574D-ED12-4206-A6DF-B0DEBFDD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記憶如何接續工作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EEF37-317C-4180-A280-72756764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10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A88EF-82A1-4968-AC71-2354F00E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10744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這次對話的上下文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4668E-5345-4834-BE55-215FEE37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66975"/>
            <a:ext cx="10744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要求、已讀資料及操作結果，提供本次後續判斷。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A1354-FCDF-4698-8136-CC0A35B2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57575"/>
            <a:ext cx="28575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42169-375E-4F54-BFB7-FBCB280B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09975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目前的工作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29953-FC41-405B-BB33-35302C14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386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已完成與待確認的步驟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45B4C-1039-442D-B200-D92E6745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57575"/>
            <a:ext cx="28575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7266DE-3A1E-42EF-9778-E574F90B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09975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進度筆記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0610F-1D61-4C2E-896A-D71E8BC2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386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任務、檔案、規則</a:t>
            </a:r>
          </a:p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與進度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05958-A890-4F6B-86F0-E9E3700A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57575"/>
            <a:ext cx="28575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FC1C5-5407-486C-BF29-A2396374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09975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下一次工作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2977D9-5D5B-470F-AC88-A234D1F0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38600"/>
            <a:ext cx="247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重新取得筆記並繼續</a:t>
            </a:r>
          </a:p>
        </p:txBody>
      </p:sp>
      <p:cxnSp>
        <p:nvCxnSpPr>
          <p:cNvPr id="35" name=""/>
          <p:cNvCxnSpPr>
            <a:stCxn xmlns:a="http://schemas.openxmlformats.org/drawingml/2006/main" id="6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3581400" y="4029075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cxnSp>
        <p:nvCxnSpPr>
          <p:cNvPr id="36" name=""/>
          <p:cNvCxnSpPr>
            <a:stCxn xmlns:a="http://schemas.openxmlformats.org/drawingml/2006/main" id="9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7143750" y="4029075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08568"/>
            </a:solidFill>
            <a:tailEnd type="triangle" w="sm" len="sm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31B995-7387-4EAA-A4BE-03FA2715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52750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保存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0D47A3-7F8F-4456-AE12-CC5F02EC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52750"/>
            <a:ext cx="1381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提供或讀取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2F8917-BD24-4AAF-865C-5AC7DF72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74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跨對話能否自動保存與讀取，取決於系統設定。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D126B3-4E4E-40CF-8AAB-6E7BE582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74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7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開新對話時，可由人提供進度筆記；實際結果仍需回讀核對。</a:t>
            </a:r>
          </a:p>
        </p:txBody>
      </p:sp>
    </p:spTree>
    <p:extLst>
      <p:ext uri="{BB962C8B-B14F-4D97-AF65-F5344CB8AC3E}">
        <p14:creationId xmlns:p14="http://schemas.microsoft.com/office/powerpoint/2010/main" val="11837047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DBD9C-1148-482D-95A0-30F65461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13A36-0657-4FBA-9B22-3FA02574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Sandbox：隔離環境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BD132-5DE5-4B49-B2C9-FB6E8111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11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AADA8-7312-4A25-A2DB-6686233E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10744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用技術限制程式能操作的範圍。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85092-11EF-4504-A41A-3B8D2BC3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1940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能讀取、寫入哪些檔案。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E52422-70A6-4A36-934C-5326E73D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19475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能否連網，以及能連到哪些位置。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E8B10-9815-4AC2-BB5C-C32C5560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95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3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能執行哪些操作。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8F986E-A08B-44B5-9A1B-EF699D58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38725"/>
            <a:ext cx="1074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提示詞中的「不搜尋網頁」是指令。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B0DC4-3BA0-41CD-92EC-A6AA320E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62600"/>
            <a:ext cx="10744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是否真的限制網路存取，要看執行環境的設定。</a:t>
            </a:r>
          </a:p>
        </p:txBody>
      </p:sp>
    </p:spTree>
    <p:extLst>
      <p:ext uri="{BB962C8B-B14F-4D97-AF65-F5344CB8AC3E}">
        <p14:creationId xmlns:p14="http://schemas.microsoft.com/office/powerpoint/2010/main" val="9681873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6C85FC-5094-45C6-AC75-4BE86061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C2B6D-97FC-4BC8-88FE-8D88A86F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Sandbox的操作邊界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207A9C-A128-4320-851F-FE3C97AA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12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6B847A-D280-470F-809B-06B70064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62175"/>
            <a:ext cx="6715125" cy="3067050"/>
          </a:xfrm>
          <a:prstGeom xmlns:a="http://schemas.openxmlformats.org/drawingml/2006/main" prst="roundRect">
            <a:avLst>
              <a:gd name="adj" fmla="val 5590"/>
            </a:avLst>
          </a:prstGeom>
          <a:solidFill xmlns:a="http://schemas.openxmlformats.org/drawingml/2006/main">
            <a:srgbClr val="F0F5F1"/>
          </a:solidFill>
          <a:ln xmlns:a="http://schemas.openxmlformats.org/drawingml/2006/main" w="19050">
            <a:solidFill>
              <a:srgbClr val="00856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9E546-F376-404C-894A-663E5CD6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431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隔離環境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641A0A-3132-46A8-A445-CBA831A9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295650"/>
            <a:ext cx="27622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D9492D-8E92-4D1F-ACF4-ED373B5F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3448050"/>
            <a:ext cx="238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程式與工具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3C6251-EF2B-40AD-9EAA-F8B7429E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3876675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執行操作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2EC388-9E94-46F2-8D6C-BFFB26FA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95650"/>
            <a:ext cx="27622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E942A-2591-434D-9945-009EEA7B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448050"/>
            <a:ext cx="238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允許的檔案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0F664-E23A-4C74-952F-403F134E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876675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例如教學資料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758F5-21C4-4FA9-AA29-E4A6C2E4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714750"/>
            <a:ext cx="304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856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E6B268-C878-44FF-B4E2-25409244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955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環境外的資源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9A6BB-0228-45D9-9CB1-AB486545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28950"/>
            <a:ext cx="3333750" cy="1000125"/>
          </a:xfrm>
          <a:prstGeom xmlns:a="http://schemas.openxmlformats.org/drawingml/2006/main" prst="roundRect">
            <a:avLst>
              <a:gd name="adj" fmla="val 15238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6172DB-A21F-4DE8-B99F-0497AF0A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181350"/>
            <a:ext cx="295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網路服務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12193-755E-4311-8B4D-111F9730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609975"/>
            <a:ext cx="2952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是否允許連線？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6616C-A097-44D5-92B3-E7FD5790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267200"/>
            <a:ext cx="3333750" cy="1000125"/>
          </a:xfrm>
          <a:prstGeom xmlns:a="http://schemas.openxmlformats.org/drawingml/2006/main" prst="roundRect">
            <a:avLst>
              <a:gd name="adj" fmla="val 15238"/>
            </a:avLst>
          </a:prstGeom>
          <a:solidFill xmlns:a="http://schemas.openxmlformats.org/drawingml/2006/main">
            <a:srgbClr val="EDF3EF"/>
          </a:solidFill>
          <a:ln xmlns:a="http://schemas.openxmlformats.org/drawingml/2006/main" w="11430">
            <a:solidFill>
              <a:srgbClr val="B5CDC2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7F487B-82CA-4831-BA26-00991F1A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419600"/>
            <a:ext cx="295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其他檔案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061291-FABE-4FD0-8168-5C3FE6B1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48225"/>
            <a:ext cx="2952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是否允許讀寫？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96DD47-7E73-4950-9B50-EF427AB4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邊界由檔案與網路權限等技術設定落實。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BBD2C1-4FC7-4D87-BD86-77EA145D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72175"/>
            <a:ext cx="981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示意例子。本課CLI試跑未驗證技術隔離。</a:t>
            </a:r>
          </a:p>
        </p:txBody>
      </p:sp>
    </p:spTree>
    <p:extLst>
      <p:ext uri="{BB962C8B-B14F-4D97-AF65-F5344CB8AC3E}">
        <p14:creationId xmlns:p14="http://schemas.microsoft.com/office/powerpoint/2010/main" val="3226370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E01A4-59F8-4364-9468-9179763A9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3BC8C-5A65-4D2B-B643-19FFE20B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對照我們使用的Goose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239FD5-7015-4DD1-8716-EC73F5F5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13 / 14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723900" y="2000250"/>
          <a:ext xmlns:a="http://schemas.openxmlformats.org/drawingml/2006/main" cx="10744200" cy="38576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7410450"/>
              </a:tblGrid>
              <a:tr h="6429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概念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008568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這次實作中的對應</a:t>
                      </a:r>
                    </a:p>
                  </a:txBody>
                  <a:tcPr marL="171450" marR="171450" marT="114300" marB="114300">
                    <a:solidFill>
                      <a:srgbClr val="EDF3EF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Model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vibe模型，理解要求與提出操作。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Agent harness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Goose，連接模型、工具與操作結果。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Tools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Developer擴充與讀寫Excel的程式。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Memory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本次對話的要求、資料與操作紀錄。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Sandbox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202123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是否啟用及限制範圍，需另行確認。</a:t>
                      </a:r>
                    </a:p>
                  </a:txBody>
                  <a:tcPr marL="171450" marR="171450" marT="114300" marB="114300"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988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4A08B6-84F7-4870-8518-46518BD8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"/>
            <a:ext cx="809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rPr>
              <a:t>Agentic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7A18D-D568-49E0-A607-8135B2EE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33450"/>
            <a:ext cx="1076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開始實作前的四個確認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D33C2-CC2B-410E-95A2-2F2DD71F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6276975"/>
            <a:ext cx="104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6B70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t>14 /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A4D89-7E20-4BD1-A59B-82E21AD8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3835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要做什麼？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428D1-1B02-4903-8C6D-F3D6FD2A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0507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比較報名名單與簽到名單。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D68C7-BBBD-4F9A-9BCC-5C28679D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19425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使用哪些資料？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D0B76-6DCE-4198-9F2F-620CDF980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兩份題目Excel，以學號比對。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6B9D4-22FB-4EC6-8008-2780F8AC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交付什麼？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20CFA4-DA95-42B1-9933-72DF9F18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6722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新的比對結果Excel，保留原始題目。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302B6B-A569-4CC6-A130-157CC5E3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81575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1">
                <a:solidFill>
                  <a:srgbClr val="008568"/>
                </a:solidFill>
                <a:latin typeface="Microsoft JhengHei"/>
                <a:ea typeface="Microsoft JhengHei"/>
                <a:cs typeface="Microsoft JhengHei"/>
              </a:rPr>
              <a:t>怎麼確認完成？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B37C0-72CC-47CD-B3DE-2A47348C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483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75" b="0">
                <a:solidFill>
                  <a:srgbClr val="202123"/>
                </a:solidFill>
                <a:latin typeface="Microsoft JhengHei"/>
                <a:ea typeface="Microsoft JhengHei"/>
                <a:cs typeface="Microsoft JhengHei"/>
              </a:rPr>
              <a:t>重新讀取產出檔，核對筆數與差異，再人工抽查。</a:t>
            </a:r>
          </a:p>
        </p:txBody>
      </p:sp>
    </p:spTree>
    <p:extLst>
      <p:ext uri="{BB962C8B-B14F-4D97-AF65-F5344CB8AC3E}">
        <p14:creationId xmlns:p14="http://schemas.microsoft.com/office/powerpoint/2010/main" val="13744278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2026-10-08T04:24:06.8720000Z</dcterms:created>
  <dcterms:modified xsi:type="dcterms:W3CDTF">2026-10-08T04:24:06.8720000Z</dcterms:modified>
</coreProperties>
</file>