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b7dcea679794f28" /><Relationship Type="http://schemas.openxmlformats.org/officeDocument/2006/relationships/extended-properties" Target="/docProps/app.xml" Id="R2c1037e8d6bd45fc" /><Relationship Type="http://schemas.openxmlformats.org/officeDocument/2006/relationships/officeDocument" Target="/ppt/presentation.xml" Id="Rf47c8c4a1f0f46f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7cb42db38a4c97"/>
  </p:sldMasterIdLst>
  <p:notesMasterIdLst>
    <p:notesMasterId xmlns:r="http://schemas.openxmlformats.org/officeDocument/2006/relationships" r:id="Rb507d86362ee4f8a"/>
  </p:notesMasterIdLst>
  <p:sldIdLst>
    <p:sldId xmlns:r="http://schemas.openxmlformats.org/officeDocument/2006/relationships" id="256" r:id="Rf1637d576e2b43b5"/>
    <p:sldId xmlns:r="http://schemas.openxmlformats.org/officeDocument/2006/relationships" id="257" r:id="Re34f2060dc2b4576"/>
    <p:sldId xmlns:r="http://schemas.openxmlformats.org/officeDocument/2006/relationships" id="258" r:id="Rafb51d17b35343a6"/>
    <p:sldId xmlns:r="http://schemas.openxmlformats.org/officeDocument/2006/relationships" id="259" r:id="R3db44ae1a1184bb4"/>
    <p:sldId xmlns:r="http://schemas.openxmlformats.org/officeDocument/2006/relationships" id="260" r:id="Rbe8fd28daa694c7c"/>
    <p:sldId xmlns:r="http://schemas.openxmlformats.org/officeDocument/2006/relationships" id="261" r:id="R1bbc2923d5e54351"/>
    <p:sldId xmlns:r="http://schemas.openxmlformats.org/officeDocument/2006/relationships" id="262" r:id="R299f93c9b6c94fa9"/>
    <p:sldId xmlns:r="http://schemas.openxmlformats.org/officeDocument/2006/relationships" id="263" r:id="R73f6ea12aa9a4b77"/>
    <p:sldId xmlns:r="http://schemas.openxmlformats.org/officeDocument/2006/relationships" id="264" r:id="R491b5a7e4366437e"/>
    <p:sldId xmlns:r="http://schemas.openxmlformats.org/officeDocument/2006/relationships" id="265" r:id="R3dd7e20570ee4ce4"/>
    <p:sldId xmlns:r="http://schemas.openxmlformats.org/officeDocument/2006/relationships" id="266" r:id="R9072334df29145de"/>
    <p:sldId xmlns:r="http://schemas.openxmlformats.org/officeDocument/2006/relationships" id="267" r:id="R51c80d44315a47c8"/>
    <p:sldId xmlns:r="http://schemas.openxmlformats.org/officeDocument/2006/relationships" id="268" r:id="Rb1166f5e1352489a"/>
    <p:sldId xmlns:r="http://schemas.openxmlformats.org/officeDocument/2006/relationships" id="269" r:id="Reaa0cb03c23c4260"/>
    <p:sldId xmlns:r="http://schemas.openxmlformats.org/officeDocument/2006/relationships" id="270" r:id="Rd632e512e2b8423d"/>
    <p:sldId xmlns:r="http://schemas.openxmlformats.org/officeDocument/2006/relationships" id="271" r:id="R1d9a1ddc0c3e4473"/>
    <p:sldId xmlns:r="http://schemas.openxmlformats.org/officeDocument/2006/relationships" id="272" r:id="R479ba350af514d64"/>
    <p:sldId xmlns:r="http://schemas.openxmlformats.org/officeDocument/2006/relationships" id="273" r:id="Rf4b17ddf6b654206"/>
    <p:sldId xmlns:r="http://schemas.openxmlformats.org/officeDocument/2006/relationships" id="274" r:id="R51b00253dcdc4986"/>
    <p:sldId xmlns:r="http://schemas.openxmlformats.org/officeDocument/2006/relationships" id="275" r:id="R65862dd8837d4c42"/>
    <p:sldId xmlns:r="http://schemas.openxmlformats.org/officeDocument/2006/relationships" id="276" r:id="R652d06dadae8406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eac4b3dbb264796" /><Relationship Type="http://schemas.openxmlformats.org/officeDocument/2006/relationships/slideMaster" Target="/ppt/slideMasters/slideMaster1.xml" Id="Rbd7cb42db38a4c97" /><Relationship Type="http://schemas.openxmlformats.org/officeDocument/2006/relationships/notesMaster" Target="/ppt/notesMasters/notesMaster1.xml" Id="Rb507d86362ee4f8a" /><Relationship Type="http://schemas.openxmlformats.org/officeDocument/2006/relationships/presProps" Target="/ppt/presProps.xml" Id="Rd77e896532284077" /><Relationship Type="http://schemas.openxmlformats.org/officeDocument/2006/relationships/tableStyles" Target="/ppt/tableStyles.xml" Id="R74fb58dafc0f4c06" /><Relationship Type="http://schemas.openxmlformats.org/officeDocument/2006/relationships/slide" Target="/ppt/slides/slide1.xml" Id="Rf1637d576e2b43b5" /><Relationship Type="http://schemas.openxmlformats.org/officeDocument/2006/relationships/slide" Target="/ppt/slides/slide2.xml" Id="Re34f2060dc2b4576" /><Relationship Type="http://schemas.openxmlformats.org/officeDocument/2006/relationships/slide" Target="/ppt/slides/slide3.xml" Id="Rafb51d17b35343a6" /><Relationship Type="http://schemas.openxmlformats.org/officeDocument/2006/relationships/slide" Target="/ppt/slides/slide4.xml" Id="R3db44ae1a1184bb4" /><Relationship Type="http://schemas.openxmlformats.org/officeDocument/2006/relationships/slide" Target="/ppt/slides/slide5.xml" Id="Rbe8fd28daa694c7c" /><Relationship Type="http://schemas.openxmlformats.org/officeDocument/2006/relationships/slide" Target="/ppt/slides/slide6.xml" Id="R1bbc2923d5e54351" /><Relationship Type="http://schemas.openxmlformats.org/officeDocument/2006/relationships/slide" Target="/ppt/slides/slide7.xml" Id="R299f93c9b6c94fa9" /><Relationship Type="http://schemas.openxmlformats.org/officeDocument/2006/relationships/slide" Target="/ppt/slides/slide8.xml" Id="R73f6ea12aa9a4b77" /><Relationship Type="http://schemas.openxmlformats.org/officeDocument/2006/relationships/slide" Target="/ppt/slides/slide9.xml" Id="R491b5a7e4366437e" /><Relationship Type="http://schemas.openxmlformats.org/officeDocument/2006/relationships/slide" Target="/ppt/slides/slide10.xml" Id="R3dd7e20570ee4ce4" /><Relationship Type="http://schemas.openxmlformats.org/officeDocument/2006/relationships/slide" Target="/ppt/slides/slide11.xml" Id="R9072334df29145de" /><Relationship Type="http://schemas.openxmlformats.org/officeDocument/2006/relationships/slide" Target="/ppt/slides/slide12.xml" Id="R51c80d44315a47c8" /><Relationship Type="http://schemas.openxmlformats.org/officeDocument/2006/relationships/slide" Target="/ppt/slides/slide13.xml" Id="Rb1166f5e1352489a" /><Relationship Type="http://schemas.openxmlformats.org/officeDocument/2006/relationships/slide" Target="/ppt/slides/slide14.xml" Id="Reaa0cb03c23c4260" /><Relationship Type="http://schemas.openxmlformats.org/officeDocument/2006/relationships/slide" Target="/ppt/slides/slide15.xml" Id="Rd632e512e2b8423d" /><Relationship Type="http://schemas.openxmlformats.org/officeDocument/2006/relationships/slide" Target="/ppt/slides/slide16.xml" Id="R1d9a1ddc0c3e4473" /><Relationship Type="http://schemas.openxmlformats.org/officeDocument/2006/relationships/slide" Target="/ppt/slides/slide17.xml" Id="R479ba350af514d64" /><Relationship Type="http://schemas.openxmlformats.org/officeDocument/2006/relationships/slide" Target="/ppt/slides/slide18.xml" Id="Rf4b17ddf6b654206" /><Relationship Type="http://schemas.openxmlformats.org/officeDocument/2006/relationships/slide" Target="/ppt/slides/slide19.xml" Id="R51b00253dcdc4986" /><Relationship Type="http://schemas.openxmlformats.org/officeDocument/2006/relationships/slide" Target="/ppt/slides/slide20.xml" Id="R65862dd8837d4c42" /><Relationship Type="http://schemas.openxmlformats.org/officeDocument/2006/relationships/slide" Target="/ppt/slides/slide21.xml" Id="R652d06dadae8406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449c153bbc24cf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cd17828595842a3" /><Relationship Type="http://schemas.openxmlformats.org/officeDocument/2006/relationships/notesMaster" Target="/ppt/notesMasters/notesMaster1.xml" Id="Re3ae3689f8414fa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ab4aecdb63640cf" /><Relationship Type="http://schemas.openxmlformats.org/officeDocument/2006/relationships/notesMaster" Target="/ppt/notesMasters/notesMaster1.xml" Id="Rd1b3824106f34d6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236a499310c4960" /><Relationship Type="http://schemas.openxmlformats.org/officeDocument/2006/relationships/notesMaster" Target="/ppt/notesMasters/notesMaster1.xml" Id="R36df316e705f433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6c758991a5549b6" /><Relationship Type="http://schemas.openxmlformats.org/officeDocument/2006/relationships/notesMaster" Target="/ppt/notesMasters/notesMaster1.xml" Id="Raffe076072c7416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aecf1475b924211" /><Relationship Type="http://schemas.openxmlformats.org/officeDocument/2006/relationships/notesMaster" Target="/ppt/notesMasters/notesMaster1.xml" Id="R98fa3d9e89bc4aa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f29211656f64360" /><Relationship Type="http://schemas.openxmlformats.org/officeDocument/2006/relationships/notesMaster" Target="/ppt/notesMasters/notesMaster1.xml" Id="R8e22e44266c34a5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8affa28bf8e4e4f" /><Relationship Type="http://schemas.openxmlformats.org/officeDocument/2006/relationships/notesMaster" Target="/ppt/notesMasters/notesMaster1.xml" Id="R4f76d4d469f9481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092ac17898c4d3f" /><Relationship Type="http://schemas.openxmlformats.org/officeDocument/2006/relationships/notesMaster" Target="/ppt/notesMasters/notesMaster1.xml" Id="Rc007040ae3b5405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395142e22c74c4b" /><Relationship Type="http://schemas.openxmlformats.org/officeDocument/2006/relationships/notesMaster" Target="/ppt/notesMasters/notesMaster1.xml" Id="Rf872835f977546b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5e4dbcd019a4a03" /><Relationship Type="http://schemas.openxmlformats.org/officeDocument/2006/relationships/notesMaster" Target="/ppt/notesMasters/notesMaster1.xml" Id="R600173a6a702457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4a4537dbab04846" /><Relationship Type="http://schemas.openxmlformats.org/officeDocument/2006/relationships/notesMaster" Target="/ppt/notesMasters/notesMaster1.xml" Id="R5e7cf7fbed8d4d7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5d6dc861f394ba5" /><Relationship Type="http://schemas.openxmlformats.org/officeDocument/2006/relationships/notesMaster" Target="/ppt/notesMasters/notesMaster1.xml" Id="R9170b2b19967488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ca78f3702d846a6" /><Relationship Type="http://schemas.openxmlformats.org/officeDocument/2006/relationships/notesMaster" Target="/ppt/notesMasters/notesMaster1.xml" Id="Ra053663a87464d1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59374fdaa3049c4" /><Relationship Type="http://schemas.openxmlformats.org/officeDocument/2006/relationships/notesMaster" Target="/ppt/notesMasters/notesMaster1.xml" Id="Re80d8c428c18480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3eafc4482af4707" /><Relationship Type="http://schemas.openxmlformats.org/officeDocument/2006/relationships/notesMaster" Target="/ppt/notesMasters/notesMaster1.xml" Id="Ra11b32b8486645f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5d6e031ff284433" /><Relationship Type="http://schemas.openxmlformats.org/officeDocument/2006/relationships/notesMaster" Target="/ppt/notesMasters/notesMaster1.xml" Id="R8684fddd9a344f5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3f30ab8e5e549be" /><Relationship Type="http://schemas.openxmlformats.org/officeDocument/2006/relationships/notesMaster" Target="/ppt/notesMasters/notesMaster1.xml" Id="R339227a737294eb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5e8f1f63bbf42eb" /><Relationship Type="http://schemas.openxmlformats.org/officeDocument/2006/relationships/notesMaster" Target="/ppt/notesMasters/notesMaster1.xml" Id="Red540d161ee2483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2eae6912d2642d1" /><Relationship Type="http://schemas.openxmlformats.org/officeDocument/2006/relationships/notesMaster" Target="/ppt/notesMasters/notesMaster1.xml" Id="R6dab8bab101d4bf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d87617d1ac047e1" /><Relationship Type="http://schemas.openxmlformats.org/officeDocument/2006/relationships/notesMaster" Target="/ppt/notesMasters/notesMaster1.xml" Id="R3b6687869cd249d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d150486414d49a3" /><Relationship Type="http://schemas.openxmlformats.org/officeDocument/2006/relationships/notesMaster" Target="/ppt/notesMasters/notesMaster1.xml" Id="R14837fc6871d45e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來源：最新版學員Goose提示詞.txt</a:t>
            </a:r>
          </a:p>
          <a:p xmlns:a="http://schemas.openxmlformats.org/drawingml/2006/main">
            <a:r>
              <a:t>本頁為第1/1頁。完整提示詞：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【共用準備】</a:t>
            </a:r>
          </a:p>
          <a:p xmlns:a="http://schemas.openxmlformats.org/drawingml/2006/main">
            <a:r>
              <a:t>不搜尋網頁。Shell 使用 PowerShell 語法。一次只完成以下段落，完成後停下回報。</a:t>
            </a:r>
          </a:p>
          <a:p xmlns:a="http://schemas.openxmlformats.org/drawingml/2006/main">
            <a:r>
              <a:t>請先列出其中四個XLSX題目檔。</a:t>
            </a:r>
          </a:p>
          <a:p xmlns:a="http://schemas.openxmlformats.org/drawingml/2006/main">
            <a:r>
              <a:t>先確認現有的XLSX讀寫工具；若已安裝Python與openpyxl，優先使用。若沒有可用工具，回報具體原因並改用本包備用CSV，不自行解析XLSX底層XML，也不安裝套件。</a:t>
            </a:r>
          </a:p>
          <a:p xmlns:a="http://schemas.openxmlformats.org/drawingml/2006/main">
            <a:r>
              <a:t>讀取01_A_活動報名名單.xlsx與02_B_現場簽到名單.xlsx，回報檔名、工作表、欄位、資料筆數及前三筆。標題列不算資料。</a:t>
            </a:r>
          </a:p>
          <a:p xmlns:a="http://schemas.openxmlformats.org/drawingml/2006/main">
            <a:r>
              <a:t>目前只檢查，不修改檔案，也不要搜尋網頁。若無法讀取，說明具體原因，不要聲稱已讀過。</a:t>
            </a:r>
          </a:p>
          <a:p xmlns:a="http://schemas.openxmlformats.org/drawingml/2006/main">
            <a:r>
              <a:t>只回報實際讀到的內容，不由兩檔筆數差異推測到場狀況或原因。Windows下每次新啟動的Shell都需使用UTF-8輸出；中文欄名若顯示亂碼，先修正輸出編碼，不猜測欄名或判定原檔損壞。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來源：最新版學員Goose提示詞.txt</a:t>
            </a:r>
          </a:p>
          <a:p xmlns:a="http://schemas.openxmlformats.org/drawingml/2006/main">
            <a:r>
              <a:t>本頁為第1/1頁。完整提示詞：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【實作一 第1段 先檢查】</a:t>
            </a:r>
          </a:p>
          <a:p xmlns:a="http://schemas.openxmlformats.org/drawingml/2006/main">
            <a:r>
              <a:t>不搜尋網頁。Shell 使用 PowerShell 語法。一次只完成以下段落，完成後停下回報。</a:t>
            </a:r>
          </a:p>
          <a:p xmlns:a="http://schemas.openxmlformats.org/drawingml/2006/main">
            <a:r>
              <a:t>請以學號作為主鍵，檢查01_A_活動報名名單.xlsx與02_B_現場簽到名單.xlsx。</a:t>
            </a:r>
          </a:p>
          <a:p xmlns:a="http://schemas.openxmlformats.org/drawingml/2006/main">
            <a:r>
              <a:t>回報A、B資料筆數，學號是否有空白或重複，以及準備比較的共同欄位。共同欄位只比較姓名、單位、Email。</a:t>
            </a:r>
          </a:p>
          <a:p xmlns:a="http://schemas.openxmlformats.org/drawingml/2006/main">
            <a:r>
              <a:t>如有空白或重複學號，先列出，不自行刪除或合併。不同單位名稱或Email保留原值，不自行統一。差異不代表哪一份正確；指出應向資料提供者或承辦人確認的事項。</a:t>
            </a:r>
          </a:p>
          <a:p xmlns:a="http://schemas.openxmlformats.org/drawingml/2006/main">
            <a:r>
              <a:t>先回報檢查結果，不輸出新檔。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來源：最新版學員Goose提示詞.txt</a:t>
            </a:r>
          </a:p>
          <a:p xmlns:a="http://schemas.openxmlformats.org/drawingml/2006/main">
            <a:r>
              <a:t>本頁為第1/2頁。完整提示詞：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【實作一 第2段 執行並輸出】</a:t>
            </a:r>
          </a:p>
          <a:p xmlns:a="http://schemas.openxmlformats.org/drawingml/2006/main">
            <a:r>
              <a:t>不搜尋網頁。Shell 使用 PowerShell 語法。一次只完成以下段落，完成後停下回報。</a:t>
            </a:r>
          </a:p>
          <a:p xmlns:a="http://schemas.openxmlformats.org/drawingml/2006/main">
            <a:r>
              <a:t>依剛才確認的主鍵與欄位比較A與B，另存到「我的成果/比對結果.xlsx」，不要覆蓋題目檔。</a:t>
            </a:r>
          </a:p>
          <a:p xmlns:a="http://schemas.openxmlformats.org/drawingml/2006/main">
            <a:r>
              <a:t>建立五個工作表：</a:t>
            </a:r>
          </a:p>
          <a:p xmlns:a="http://schemas.openxmlformats.org/drawingml/2006/main">
            <a:r>
              <a:t>摘要：A總筆數、B總筆數、共同、只A、只B、欄位差異的筆數及計算方式。</a:t>
            </a:r>
          </a:p>
          <a:p xmlns:a="http://schemas.openxmlformats.org/drawingml/2006/main">
            <a:r>
              <a:t>共同：同時存在兩檔的學號；保留兩邊姓名、單位、Email，或用清楚欄名保留兩檔值。</a:t>
            </a:r>
          </a:p>
          <a:p xmlns:a="http://schemas.openxmlformats.org/drawingml/2006/main">
            <a:r>
              <a:t>只A：保留A原資料，描述為「報名檔有紀錄，簽到檔未見紀錄，待人工確認」。</a:t>
            </a:r>
          </a:p>
          <a:p xmlns:a="http://schemas.openxmlformats.org/drawingml/2006/main">
            <a:r>
              <a:t>只B：保留B原資料，描述為「簽到檔有紀錄，報名檔未見紀錄，待人工確認」。</a:t>
            </a:r>
          </a:p>
          <a:p xmlns:a="http://schemas.openxmlformats.org/drawingml/2006/main">
            <a:r>
              <a:t>欄位差異：學號、欄位、A原值、B原值、待確認事項。每個不一致欄位一列。</a:t>
            </a:r>
          </a:p>
          <a:p xmlns:a="http://schemas.openxmlformats.org/drawingml/2006/main">
            <a:r>
              <a:t>不推論未簽到原因、不修改原值、不寄信、不更新任何正式系統。回報產出檔案的完整路徑。</a:t>
            </a:r>
          </a:p>
          <a:p xmlns:a="http://schemas.openxmlformats.org/drawingml/2006/main">
            <a:r>
              <a:t>調整五個工作表的欄寬，長文字換行並調整列高，讓欄名、完整Email、日期時間與說明都可讀，不因截斷而無法核對。</a:t>
            </a:r>
          </a:p>
          <a:p xmlns:a="http://schemas.openxmlformats.org/drawingml/2006/main">
            <a:r>
              <a:t>只調整儲存格顯示格式，不為了可讀性將日期時間轉成文字。保留原Excel日期時間型別與值，日期可顯示為yyyy-mm-dd、簽到時間為yyyy-mm-dd hh:mm；學號、手機及Email維持文字型別。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來源：最新版學員Goose提示詞.txt</a:t>
            </a:r>
          </a:p>
          <a:p xmlns:a="http://schemas.openxmlformats.org/drawingml/2006/main">
            <a:r>
              <a:t>本頁為第2/2頁。完整提示詞：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【實作一 第2段 執行並輸出】</a:t>
            </a:r>
          </a:p>
          <a:p xmlns:a="http://schemas.openxmlformats.org/drawingml/2006/main">
            <a:r>
              <a:t>不搜尋網頁。Shell 使用 PowerShell 語法。一次只完成以下段落，完成後停下回報。</a:t>
            </a:r>
          </a:p>
          <a:p xmlns:a="http://schemas.openxmlformats.org/drawingml/2006/main">
            <a:r>
              <a:t>依剛才確認的主鍵與欄位比較A與B，另存到「我的成果/比對結果.xlsx」，不要覆蓋題目檔。</a:t>
            </a:r>
          </a:p>
          <a:p xmlns:a="http://schemas.openxmlformats.org/drawingml/2006/main">
            <a:r>
              <a:t>建立五個工作表：</a:t>
            </a:r>
          </a:p>
          <a:p xmlns:a="http://schemas.openxmlformats.org/drawingml/2006/main">
            <a:r>
              <a:t>摘要：A總筆數、B總筆數、共同、只A、只B、欄位差異的筆數及計算方式。</a:t>
            </a:r>
          </a:p>
          <a:p xmlns:a="http://schemas.openxmlformats.org/drawingml/2006/main">
            <a:r>
              <a:t>共同：同時存在兩檔的學號；保留兩邊姓名、單位、Email，或用清楚欄名保留兩檔值。</a:t>
            </a:r>
          </a:p>
          <a:p xmlns:a="http://schemas.openxmlformats.org/drawingml/2006/main">
            <a:r>
              <a:t>只A：保留A原資料，描述為「報名檔有紀錄，簽到檔未見紀錄，待人工確認」。</a:t>
            </a:r>
          </a:p>
          <a:p xmlns:a="http://schemas.openxmlformats.org/drawingml/2006/main">
            <a:r>
              <a:t>只B：保留B原資料，描述為「簽到檔有紀錄，報名檔未見紀錄，待人工確認」。</a:t>
            </a:r>
          </a:p>
          <a:p xmlns:a="http://schemas.openxmlformats.org/drawingml/2006/main">
            <a:r>
              <a:t>欄位差異：學號、欄位、A原值、B原值、待確認事項。每個不一致欄位一列。</a:t>
            </a:r>
          </a:p>
          <a:p xmlns:a="http://schemas.openxmlformats.org/drawingml/2006/main">
            <a:r>
              <a:t>不推論未簽到原因、不修改原值、不寄信、不更新任何正式系統。回報產出檔案的完整路徑。</a:t>
            </a:r>
          </a:p>
          <a:p xmlns:a="http://schemas.openxmlformats.org/drawingml/2006/main">
            <a:r>
              <a:t>調整五個工作表的欄寬，長文字換行並調整列高，讓欄名、完整Email、日期時間與說明都可讀，不因截斷而無法核對。</a:t>
            </a:r>
          </a:p>
          <a:p xmlns:a="http://schemas.openxmlformats.org/drawingml/2006/main">
            <a:r>
              <a:t>只調整儲存格顯示格式，不為了可讀性將日期時間轉成文字。保留原Excel日期時間型別與值，日期可顯示為yyyy-mm-dd、簽到時間為yyyy-mm-dd hh:mm；學號、手機及Email維持文字型別。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來源：最新版學員Goose提示詞.txt</a:t>
            </a:r>
          </a:p>
          <a:p xmlns:a="http://schemas.openxmlformats.org/drawingml/2006/main">
            <a:r>
              <a:t>本頁為第1/1頁。完整提示詞：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【實作一 第3段 回讀核對】</a:t>
            </a:r>
          </a:p>
          <a:p xmlns:a="http://schemas.openxmlformats.org/drawingml/2006/main">
            <a:r>
              <a:t>不搜尋網頁。Shell 使用 PowerShell 語法。一次只完成以下段落，完成後停下回報。</a:t>
            </a:r>
          </a:p>
          <a:p xmlns:a="http://schemas.openxmlformats.org/drawingml/2006/main">
            <a:r>
              <a:t>請重新讀取剛才實際存出的比對結果.xlsx，回報五個工作表及資料筆數。</a:t>
            </a:r>
          </a:p>
          <a:p xmlns:a="http://schemas.openxmlformats.org/drawingml/2006/main">
            <a:r>
              <a:t>檢查共同＋只A是否等於A總筆數，共同＋只B是否等於B總筆數。</a:t>
            </a:r>
          </a:p>
          <a:p xmlns:a="http://schemas.openxmlformats.org/drawingml/2006/main">
            <a:r>
              <a:t>確認只A的報名日期及只B的簽到時間，值與原檔相同且仍為Excel日期時間型別；若被轉成文字，依原檔修正後再回讀。</a:t>
            </a:r>
          </a:p>
          <a:p xmlns:a="http://schemas.openxmlformats.org/drawingml/2006/main">
            <a:r>
              <a:t>列出一筆只A或只B，以及所有欄位差異，讓我回到原始檔人工核對。</a:t>
            </a:r>
          </a:p>
          <a:p xmlns:a="http://schemas.openxmlformats.org/drawingml/2006/main">
            <a:r>
              <a:t>如果實際檔案不存在，或結果不符合，直接說明，不要以原先記憶中的結果代替回讀。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來源：最新版學員Goose提示詞.txt</a:t>
            </a:r>
          </a:p>
          <a:p xmlns:a="http://schemas.openxmlformats.org/drawingml/2006/main">
            <a:r>
              <a:t>本頁為第1/1頁。完整提示詞：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【實作二 第1段 先讀資料意義】</a:t>
            </a:r>
          </a:p>
          <a:p xmlns:a="http://schemas.openxmlformats.org/drawingml/2006/main">
            <a:r>
              <a:t>不搜尋網頁。Shell 使用 PowerShell 語法。一次只完成以下段落，完成後停下回報。</a:t>
            </a:r>
          </a:p>
          <a:p xmlns:a="http://schemas.openxmlformats.org/drawingml/2006/main">
            <a:r>
              <a:t>讀取03_入學資料_請清理分析.xlsx的「原始資料」及「處理規則」。</a:t>
            </a:r>
          </a:p>
          <a:p xmlns:a="http://schemas.openxmlformats.org/drawingml/2006/main">
            <a:r>
              <a:t>先回報資料筆數、各欄意義、入學管道有哪些名稱、學測成績有哪些缺值形式、期末平均有幾筆空白。</a:t>
            </a:r>
          </a:p>
          <a:p xmlns:a="http://schemas.openxmlformats.org/drawingml/2006/main">
            <a:r>
              <a:t>特別引用規則表說明−2的意義與類別對照，不根據一般經驗自行猜測。</a:t>
            </a:r>
          </a:p>
          <a:p xmlns:a="http://schemas.openxmlformats.org/drawingml/2006/main">
            <a:r>
              <a:t>先提出處理計畫，不修改、不補值、不計算平均。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來源：最新版學員Goose提示詞.txt</a:t>
            </a:r>
          </a:p>
          <a:p xmlns:a="http://schemas.openxmlformats.org/drawingml/2006/main">
            <a:r>
              <a:t>本頁為第1/2頁。完整提示詞：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【實作二 第2段 清理與統計】</a:t>
            </a:r>
          </a:p>
          <a:p xmlns:a="http://schemas.openxmlformats.org/drawingml/2006/main">
            <a:r>
              <a:t>不搜尋網頁。Shell 使用 PowerShell 語法。一次只完成以下段落，完成後停下回報。</a:t>
            </a:r>
          </a:p>
          <a:p xmlns:a="http://schemas.openxmlformats.org/drawingml/2006/main">
            <a:r>
              <a:t>依處理規則，將個人申請統一成申請入學；其他管道保持原名。</a:t>
            </a:r>
          </a:p>
          <a:p xmlns:a="http://schemas.openxmlformats.org/drawingml/2006/main">
            <a:r>
              <a:t>學測總級分的−2轉為缺值；原本空白維持缺值。學測與期末各自使用數值有效資料計算平均，不補零、不補平均，也不刪除資料列。</a:t>
            </a:r>
          </a:p>
          <a:p xmlns:a="http://schemas.openxmlformats.org/drawingml/2006/main">
            <a:r>
              <a:t>另存「我的成果/入學資料分析.xlsx」，包含：</a:t>
            </a:r>
          </a:p>
          <a:p xmlns:a="http://schemas.openxmlformats.org/drawingml/2006/main">
            <a:r>
              <a:t>原始資料：完整保留輸入值。</a:t>
            </a:r>
          </a:p>
          <a:p xmlns:a="http://schemas.openxmlformats.org/drawingml/2006/main">
            <a:r>
              <a:t>清理後資料：保留全部學號、清理值，並可追查每筆原值及修改理由。</a:t>
            </a:r>
          </a:p>
          <a:p xmlns:a="http://schemas.openxmlformats.org/drawingml/2006/main">
            <a:r>
              <a:t>分組統計：入學管道、總筆數、學測有效筆數、學測平均、期末有效筆數、期末平均。平均保留數值型別，使用Excel格式0.00顯示兩位小數（例如49.50），不轉為文字。另列總體筆數與兩欄各自有效筆數。欄名標明學測平均的單位是級分、期末平均的單位是分；兩欄尺度不同，不直接比較數值大小。</a:t>
            </a:r>
          </a:p>
          <a:p xmlns:a="http://schemas.openxmlformats.org/drawingml/2006/main">
            <a:r>
              <a:t>修改紀錄：規則、影響欄位、原值、新值、修改筆數與相關學號；原本空白不是新修改。</a:t>
            </a:r>
          </a:p>
          <a:p xmlns:a="http://schemas.openxmlformats.org/drawingml/2006/main">
            <a:r>
              <a:t>寫三句由資料支持的描述，必須提及有效筆數與缺值。不要寫顯著、優劣、因果或正式決策建議。本題不做圖表、相關分析或檢定。</a:t>
            </a:r>
          </a:p>
          <a:p xmlns:a="http://schemas.openxmlformats.org/drawingml/2006/main">
            <a:r>
              <a:t>將這三句描述存入「分組統計」工作表的統計表下方，讓後續回讀能核對實際檔案內容。</a:t>
            </a:r>
          </a:p>
          <a:p xmlns:a="http://schemas.openxmlformats.org/drawingml/2006/main">
            <a:r>
              <a:t>回報新檔完整路徑，不覆蓋題目檔。</a:t>
            </a:r>
          </a:p>
          <a:p xmlns:a="http://schemas.openxmlformats.org/drawingml/2006/main">
            <a:r>
              <a:t>輸出的工作表需調整欄寬；長文字換行並調整列高，使欄名、原值、修改理由及統計數字可完整閱讀。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來源：最新版學員Goose提示詞.txt</a:t>
            </a:r>
          </a:p>
          <a:p xmlns:a="http://schemas.openxmlformats.org/drawingml/2006/main">
            <a:r>
              <a:t>本頁為第2/2頁。完整提示詞：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【實作二 第2段 清理與統計】</a:t>
            </a:r>
          </a:p>
          <a:p xmlns:a="http://schemas.openxmlformats.org/drawingml/2006/main">
            <a:r>
              <a:t>不搜尋網頁。Shell 使用 PowerShell 語法。一次只完成以下段落，完成後停下回報。</a:t>
            </a:r>
          </a:p>
          <a:p xmlns:a="http://schemas.openxmlformats.org/drawingml/2006/main">
            <a:r>
              <a:t>依處理規則，將個人申請統一成申請入學；其他管道保持原名。</a:t>
            </a:r>
          </a:p>
          <a:p xmlns:a="http://schemas.openxmlformats.org/drawingml/2006/main">
            <a:r>
              <a:t>學測總級分的−2轉為缺值；原本空白維持缺值。學測與期末各自使用數值有效資料計算平均，不補零、不補平均，也不刪除資料列。</a:t>
            </a:r>
          </a:p>
          <a:p xmlns:a="http://schemas.openxmlformats.org/drawingml/2006/main">
            <a:r>
              <a:t>另存「我的成果/入學資料分析.xlsx」，包含：</a:t>
            </a:r>
          </a:p>
          <a:p xmlns:a="http://schemas.openxmlformats.org/drawingml/2006/main">
            <a:r>
              <a:t>原始資料：完整保留輸入值。</a:t>
            </a:r>
          </a:p>
          <a:p xmlns:a="http://schemas.openxmlformats.org/drawingml/2006/main">
            <a:r>
              <a:t>清理後資料：保留全部學號、清理值，並可追查每筆原值及修改理由。</a:t>
            </a:r>
          </a:p>
          <a:p xmlns:a="http://schemas.openxmlformats.org/drawingml/2006/main">
            <a:r>
              <a:t>分組統計：入學管道、總筆數、學測有效筆數、學測平均、期末有效筆數、期末平均。平均保留數值型別，使用Excel格式0.00顯示兩位小數（例如49.50），不轉為文字。另列總體筆數與兩欄各自有效筆數。欄名標明學測平均的單位是級分、期末平均的單位是分；兩欄尺度不同，不直接比較數值大小。</a:t>
            </a:r>
          </a:p>
          <a:p xmlns:a="http://schemas.openxmlformats.org/drawingml/2006/main">
            <a:r>
              <a:t>修改紀錄：規則、影響欄位、原值、新值、修改筆數與相關學號；原本空白不是新修改。</a:t>
            </a:r>
          </a:p>
          <a:p xmlns:a="http://schemas.openxmlformats.org/drawingml/2006/main">
            <a:r>
              <a:t>寫三句由資料支持的描述，必須提及有效筆數與缺值。不要寫顯著、優劣、因果或正式決策建議。本題不做圖表、相關分析或檢定。</a:t>
            </a:r>
          </a:p>
          <a:p xmlns:a="http://schemas.openxmlformats.org/drawingml/2006/main">
            <a:r>
              <a:t>將這三句描述存入「分組統計」工作表的統計表下方，讓後續回讀能核對實際檔案內容。</a:t>
            </a:r>
          </a:p>
          <a:p xmlns:a="http://schemas.openxmlformats.org/drawingml/2006/main">
            <a:r>
              <a:t>回報新檔完整路徑，不覆蓋題目檔。</a:t>
            </a:r>
          </a:p>
          <a:p xmlns:a="http://schemas.openxmlformats.org/drawingml/2006/main">
            <a:r>
              <a:t>輸出的工作表需調整欄寬；長文字換行並調整列高，使欄名、原值、修改理由及統計數字可完整閱讀。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來源：最新版學員Goose提示詞.txt</a:t>
            </a:r>
          </a:p>
          <a:p xmlns:a="http://schemas.openxmlformats.org/drawingml/2006/main">
            <a:r>
              <a:t>本頁為第1/1頁。完整提示詞：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【實作二 第3段 回讀與核對】</a:t>
            </a:r>
          </a:p>
          <a:p xmlns:a="http://schemas.openxmlformats.org/drawingml/2006/main">
            <a:r>
              <a:t>不搜尋網頁。Shell 使用 PowerShell 語法。一次只完成以下段落，完成後停下回報。</a:t>
            </a:r>
          </a:p>
          <a:p xmlns:a="http://schemas.openxmlformats.org/drawingml/2006/main">
            <a:r>
              <a:t>重新讀取實際存出的入學資料分析.xlsx。</a:t>
            </a:r>
          </a:p>
          <a:p xmlns:a="http://schemas.openxmlformats.org/drawingml/2006/main">
            <a:r>
              <a:t>確認原始與清理後的筆數、學號集合相同；原本−2與空白沒有被當作零或有效成績。</a:t>
            </a:r>
          </a:p>
          <a:p xmlns:a="http://schemas.openxmlformats.org/drawingml/2006/main">
            <a:r>
              <a:t>回報兩個成績欄各自有效與缺值筆數，以及類別更名、−2轉缺值各修改幾筆。</a:t>
            </a:r>
          </a:p>
          <a:p xmlns:a="http://schemas.openxmlformats.org/drawingml/2006/main">
            <a:r>
              <a:t>選一組列出計算平均使用的原始成績與分母，讓我人工重算。</a:t>
            </a:r>
          </a:p>
          <a:p xmlns:a="http://schemas.openxmlformats.org/drawingml/2006/main">
            <a:r>
              <a:t>檢查三句描述是否超出資料支持的範圍，如有則修正並列出修正原因。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來源：最新版學員Goose提示詞.txt</a:t>
            </a:r>
          </a:p>
          <a:p xmlns:a="http://schemas.openxmlformats.org/drawingml/2006/main">
            <a:r>
              <a:t>本頁為第1/1頁。完整提示詞：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【實作三 第1段 看來信與依據】</a:t>
            </a:r>
          </a:p>
          <a:p xmlns:a="http://schemas.openxmlformats.org/drawingml/2006/main">
            <a:r>
              <a:t>不搜尋網頁。Shell 使用 PowerShell 語法。一次只完成以下段落，完成後停下回報。</a:t>
            </a:r>
          </a:p>
          <a:p xmlns:a="http://schemas.openxmlformats.org/drawingml/2006/main">
            <a:r>
              <a:t>讀取04_來信與承辦資訊_請擬回覆.xlsx的「來信」與「承辦資訊」。</a:t>
            </a:r>
          </a:p>
          <a:p xmlns:a="http://schemas.openxmlformats.org/drawingml/2006/main">
            <a:r>
              <a:t>只處理E001及E002，有時間再處理E003。</a:t>
            </a:r>
          </a:p>
          <a:p xmlns:a="http://schemas.openxmlformats.org/drawingml/2006/main">
            <a:r>
              <a:t>先逐封列出：來信者的問題、可以使用的資訊編號、目前缺少哪些資訊。</a:t>
            </a:r>
          </a:p>
          <a:p xmlns:a="http://schemas.openxmlformats.org/drawingml/2006/main">
            <a:r>
              <a:t>只能使用本次檔案提供的資訊，不搜尋網頁、不查系統、不新增規定、網址或聯絡方式。</a:t>
            </a:r>
          </a:p>
          <a:p xmlns:a="http://schemas.openxmlformats.org/drawingml/2006/main">
            <a:r>
              <a:t>先不要寫回信。缺少資訊請列出待承辦人確認，不自行推測。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來源：最新版學員Goose提示詞.txt</a:t>
            </a:r>
          </a:p>
          <a:p xmlns:a="http://schemas.openxmlformats.org/drawingml/2006/main">
            <a:r>
              <a:t>本頁為第1/1頁。完整提示詞：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【實作三 第2段 擬稿】</a:t>
            </a:r>
          </a:p>
          <a:p xmlns:a="http://schemas.openxmlformats.org/drawingml/2006/main">
            <a:r>
              <a:t>不搜尋網頁。Shell 使用 PowerShell 語法。一次只完成以下段落，完成後停下回報。</a:t>
            </a:r>
          </a:p>
          <a:p xmlns:a="http://schemas.openxmlformats.org/drawingml/2006/main">
            <a:r>
              <a:t>依已確認的問題與資訊，產出「我的成果/回信草稿.md」。</a:t>
            </a:r>
          </a:p>
          <a:p xmlns:a="http://schemas.openxmlformats.org/drawingml/2006/main">
            <a:r>
              <a:t>每封依序包含：問題摘要、使用資訊編號、回信草稿、待確認事項、寄出前承辦人需確認或補入的內容。</a:t>
            </a:r>
          </a:p>
          <a:p xmlns:a="http://schemas.openxmlformats.org/drawingml/2006/main">
            <a:r>
              <a:t>E001及E002以英文回覆，約80至120字；E003以繁體中文回覆，約120至180字。資訊完整與正確比字數更重要。</a:t>
            </a:r>
          </a:p>
          <a:p xmlns:a="http://schemas.openxmlformats.org/drawingml/2006/main">
            <a:r>
              <a:t>文字自然、回應個別需求。已知與未確認的部分分清楚，不把內部資訊編號直接寫進給學生的信。</a:t>
            </a:r>
          </a:p>
          <a:p xmlns:a="http://schemas.openxmlformats.org/drawingml/2006/main">
            <a:r>
              <a:t>E002開頭只感謝來信或告知，不使用「Thank you for registering」這類可能被理解為已完成報名的說法。以「學生表示已送出申請」表述，不把送出申請寫成報名成功或已取得名額。</a:t>
            </a:r>
          </a:p>
          <a:p xmlns:a="http://schemas.openxmlformats.org/drawingml/2006/main">
            <a:r>
              <a:t>不承諾延後報名、不宣稱已查過系統、不核定減免或補助、不自動轉交學生訊息、不寄出信件。</a:t>
            </a:r>
          </a:p>
          <a:p xmlns:a="http://schemas.openxmlformats.org/drawingml/2006/main">
            <a:r>
              <a:t>未提供的正式網址、電話或Email不得編造。回報新檔的完整路徑。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來源：最新版學員Goose提示詞.txt</a:t>
            </a:r>
          </a:p>
          <a:p xmlns:a="http://schemas.openxmlformats.org/drawingml/2006/main">
            <a:r>
              <a:t>本頁為第1/1頁。完整提示詞：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【實作三 第3段 自查與人工確認】</a:t>
            </a:r>
          </a:p>
          <a:p xmlns:a="http://schemas.openxmlformats.org/drawingml/2006/main">
            <a:r>
              <a:t>不搜尋網頁。Shell 使用 PowerShell 語法。一次只完成以下段落，完成後停下回報。</a:t>
            </a:r>
          </a:p>
          <a:p xmlns:a="http://schemas.openxmlformats.org/drawingml/2006/main">
            <a:r>
              <a:t>重新讀取實際產出的回信草稿.md。</a:t>
            </a:r>
          </a:p>
          <a:p xmlns:a="http://schemas.openxmlformats.org/drawingml/2006/main">
            <a:r>
              <a:t>逐封列出一個事實句及其對應資訊編號，檢查是否誤回需求、編造資訊或作出未核准承諾。</a:t>
            </a:r>
          </a:p>
          <a:p xmlns:a="http://schemas.openxmlformats.org/drawingml/2006/main">
            <a:r>
              <a:t>確認待確認事項與來信者問題相符，且沒有把未確認事項寫成已確定。</a:t>
            </a:r>
          </a:p>
          <a:p xmlns:a="http://schemas.openxmlformats.org/drawingml/2006/main">
            <a:r>
              <a:t>核對E002的開場是否暗示報名成功，並實際計算E001、E002的英文詞數及E003的中文字數；需要縮短時保留已知事實、未確認事項與轉介同意，不為了字數刪掉這些內容。</a:t>
            </a:r>
          </a:p>
          <a:p xmlns:a="http://schemas.openxmlformats.org/drawingml/2006/main">
            <a:r>
              <a:t>如發現問題，只修正相關內容，再說明改了哪一處。最後由我人工閱讀草稿。確認已列出寄出前需補入的正式聯絡方式，以及本案例仍需承辦人確認的事項；不把待確認內容寫成已完成。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來源：最新版學員Goose提示詞.txt</a:t>
            </a:r>
          </a:p>
          <a:p xmlns:a="http://schemas.openxmlformats.org/drawingml/2006/main">
            <a:r>
              <a:t>本頁為第1/1頁。完整提示詞：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【備援：XLSX讀取失敗】</a:t>
            </a:r>
          </a:p>
          <a:p xmlns:a="http://schemas.openxmlformats.org/drawingml/2006/main">
            <a:r>
              <a:t>不搜尋網頁。Shell 使用 PowerShell 語法。一次只完成以下段落，完成後停下回報。</a:t>
            </a:r>
          </a:p>
          <a:p xmlns:a="http://schemas.openxmlformats.org/drawingml/2006/main">
            <a:r>
              <a:t>請改讀「備用CSV」中的同名題目檔。實作二同時讀03_處理規則.csv；實作三同時讀04_承辦資訊.csv。</a:t>
            </a:r>
          </a:p>
          <a:p xmlns:a="http://schemas.openxmlformats.org/drawingml/2006/main">
            <a:r>
              <a:t>其他處理規則不變。CSV空白仍是缺值，−2的意義仍依規則表，不因格式更換而自行補值。</a:t>
            </a:r>
          </a:p>
          <a:p xmlns:a="http://schemas.openxmlformats.org/drawingml/2006/main">
            <a:r>
              <a:t>若環境不能輸出XLSX，先把每個結果表各存一份UTF-8 CSV，保留欄名，明確說明尚未完成XLSX輸出；不要只回覆文字而聲稱檔案已產生。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來源：1repair_01.txt，試跑修正示例，遇到對應問題時使用</a:t>
            </a:r>
          </a:p>
          <a:p xmlns:a="http://schemas.openxmlformats.org/drawingml/2006/main">
            <a:r>
              <a:t>本頁為第1/2頁。完整提示詞：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不搜尋網頁。Shell 使用 PowerShell 語法。一次只完成以下段落，完成後停下回報。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【實作一 第2段 執行並輸出】</a:t>
            </a:r>
          </a:p>
          <a:p xmlns:a="http://schemas.openxmlformats.org/drawingml/2006/main">
            <a:r>
              <a:t>依剛才確認的主鍵與欄位比較A與B，另存到「我的成果/比對結果.xlsx」，不要覆蓋題目檔。</a:t>
            </a:r>
          </a:p>
          <a:p xmlns:a="http://schemas.openxmlformats.org/drawingml/2006/main">
            <a:r>
              <a:t>建立五個工作表：</a:t>
            </a:r>
          </a:p>
          <a:p xmlns:a="http://schemas.openxmlformats.org/drawingml/2006/main">
            <a:r>
              <a:t>摘要：A總筆數、B總筆數、共同、只A、只B、欄位差異的筆數及計算方式。</a:t>
            </a:r>
          </a:p>
          <a:p xmlns:a="http://schemas.openxmlformats.org/drawingml/2006/main">
            <a:r>
              <a:t>共同：同時存在兩檔的學號；保留兩邊姓名、單位、Email，或用清楚欄名保留兩檔值。</a:t>
            </a:r>
          </a:p>
          <a:p xmlns:a="http://schemas.openxmlformats.org/drawingml/2006/main">
            <a:r>
              <a:t>只A：保留A原資料，描述為「報名檔有紀錄，簽到檔未見紀錄，待人工確認」。</a:t>
            </a:r>
          </a:p>
          <a:p xmlns:a="http://schemas.openxmlformats.org/drawingml/2006/main">
            <a:r>
              <a:t>只B：保留B原資料，描述為「簽到檔有紀錄，報名檔未見紀錄，待人工確認」。</a:t>
            </a:r>
          </a:p>
          <a:p xmlns:a="http://schemas.openxmlformats.org/drawingml/2006/main">
            <a:r>
              <a:t>欄位差異：學號、欄位、A原值、B原值、待確認事項。每個不一致欄位一列。</a:t>
            </a:r>
          </a:p>
          <a:p xmlns:a="http://schemas.openxmlformats.org/drawingml/2006/main">
            <a:r>
              <a:t>不推論未簽到原因、不修改原值、不寄信、不更新任何正式系統。回報產出檔案的完整路徑。</a:t>
            </a:r>
          </a:p>
          <a:p xmlns:a="http://schemas.openxmlformats.org/drawingml/2006/main">
            <a:r>
              <a:t>調整五個工作表的欄寬，長文字換行並調整列高，讓欄名、完整Email、日期時間與說明都可讀，不因截斷而無法核對。</a:t>
            </a:r>
          </a:p>
          <a:p xmlns:a="http://schemas.openxmlformats.org/drawingml/2006/main">
            <a:r>
              <a:t>只調整儲存格顯示格式，不為了可讀性將日期時間轉成文字。保留原Excel日期時間型別與值，日期可顯示為yyyy-mm-dd、簽到時間為yyyy-mm-dd hh:mm；學號、手機及Email維持文字型別。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來源：1repair_01.txt，試跑修正示例，遇到對應問題時使用</a:t>
            </a:r>
          </a:p>
          <a:p xmlns:a="http://schemas.openxmlformats.org/drawingml/2006/main">
            <a:r>
              <a:t>本頁為第2/2頁。完整提示詞：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不搜尋網頁。Shell 使用 PowerShell 語法。一次只完成以下段落，完成後停下回報。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【實作一 第2段 執行並輸出】</a:t>
            </a:r>
          </a:p>
          <a:p xmlns:a="http://schemas.openxmlformats.org/drawingml/2006/main">
            <a:r>
              <a:t>依剛才確認的主鍵與欄位比較A與B，另存到「我的成果/比對結果.xlsx」，不要覆蓋題目檔。</a:t>
            </a:r>
          </a:p>
          <a:p xmlns:a="http://schemas.openxmlformats.org/drawingml/2006/main">
            <a:r>
              <a:t>建立五個工作表：</a:t>
            </a:r>
          </a:p>
          <a:p xmlns:a="http://schemas.openxmlformats.org/drawingml/2006/main">
            <a:r>
              <a:t>摘要：A總筆數、B總筆數、共同、只A、只B、欄位差異的筆數及計算方式。</a:t>
            </a:r>
          </a:p>
          <a:p xmlns:a="http://schemas.openxmlformats.org/drawingml/2006/main">
            <a:r>
              <a:t>共同：同時存在兩檔的學號；保留兩邊姓名、單位、Email，或用清楚欄名保留兩檔值。</a:t>
            </a:r>
          </a:p>
          <a:p xmlns:a="http://schemas.openxmlformats.org/drawingml/2006/main">
            <a:r>
              <a:t>只A：保留A原資料，描述為「報名檔有紀錄，簽到檔未見紀錄，待人工確認」。</a:t>
            </a:r>
          </a:p>
          <a:p xmlns:a="http://schemas.openxmlformats.org/drawingml/2006/main">
            <a:r>
              <a:t>只B：保留B原資料，描述為「簽到檔有紀錄，報名檔未見紀錄，待人工確認」。</a:t>
            </a:r>
          </a:p>
          <a:p xmlns:a="http://schemas.openxmlformats.org/drawingml/2006/main">
            <a:r>
              <a:t>欄位差異：學號、欄位、A原值、B原值、待確認事項。每個不一致欄位一列。</a:t>
            </a:r>
          </a:p>
          <a:p xmlns:a="http://schemas.openxmlformats.org/drawingml/2006/main">
            <a:r>
              <a:t>不推論未簽到原因、不修改原值、不寄信、不更新任何正式系統。回報產出檔案的完整路徑。</a:t>
            </a:r>
          </a:p>
          <a:p xmlns:a="http://schemas.openxmlformats.org/drawingml/2006/main">
            <a:r>
              <a:t>調整五個工作表的欄寬，長文字換行並調整列高，讓欄名、完整Email、日期時間與說明都可讀，不因截斷而無法核對。</a:t>
            </a:r>
          </a:p>
          <a:p xmlns:a="http://schemas.openxmlformats.org/drawingml/2006/main">
            <a:r>
              <a:t>只調整儲存格顯示格式，不為了可讀性將日期時間轉成文字。保留原Excel日期時間型別與值，日期可顯示為yyyy-mm-dd、簽到時間為yyyy-mm-dd hh:mm；學號、手機及Email維持文字型別。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來源：1repair_02.txt，試跑修正示例，遇到對應問題時使用</a:t>
            </a:r>
          </a:p>
          <a:p xmlns:a="http://schemas.openxmlformats.org/drawingml/2006/main">
            <a:r>
              <a:t>本頁為第1/1頁。完整提示詞：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不搜尋網頁。Shell 使用 PowerShell 語法。一次只完成以下段落，完成後停下回報。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【實作一 第3段 回讀核對】</a:t>
            </a:r>
          </a:p>
          <a:p xmlns:a="http://schemas.openxmlformats.org/drawingml/2006/main">
            <a:r>
              <a:t>請重新讀取剛才實際存出的比對結果.xlsx，回報五個工作表及資料筆數。</a:t>
            </a:r>
          </a:p>
          <a:p xmlns:a="http://schemas.openxmlformats.org/drawingml/2006/main">
            <a:r>
              <a:t>檢查共同＋只A是否等於A總筆數，共同＋只B是否等於B總筆數。</a:t>
            </a:r>
          </a:p>
          <a:p xmlns:a="http://schemas.openxmlformats.org/drawingml/2006/main">
            <a:r>
              <a:t>確認只A的報名日期及只B的簽到時間，值與原檔相同且仍為Excel日期時間型別；若被轉成文字，依原檔修正後再回讀。</a:t>
            </a:r>
          </a:p>
          <a:p xmlns:a="http://schemas.openxmlformats.org/drawingml/2006/main">
            <a:r>
              <a:t>列出一筆只A或只B，以及所有欄位差異，讓我回到原始檔人工核對。</a:t>
            </a:r>
          </a:p>
          <a:p xmlns:a="http://schemas.openxmlformats.org/drawingml/2006/main">
            <a:r>
              <a:t>如果實際檔案不存在，或結果不符合，直接說明，不要以原先記憶中的結果代替回讀。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來源：2format_01.txt，試跑修正示例，遇到對應問題時使用</a:t>
            </a:r>
          </a:p>
          <a:p xmlns:a="http://schemas.openxmlformats.org/drawingml/2006/main">
            <a:r>
              <a:t>本頁為第1/1頁。完整提示詞：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不搜尋網頁。Shell 使用 PowerShell 語法。一次只完成以下段落，完成後停下回報。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請重新讀取已存出的我的成果/入學資料分析.xlsx。依修訂後的教材要求，平均保留數值型別，使用Excel格式0.00顯示兩位小數（例如49.50），不轉為文字。請只調整分組統計中學測平均、期末平均的儲存格顯示格式，含總體列；不要改動任何資料值、清理結果、工作表、描述或其他格式。存檔後重新開啟實際XLSX，逐列回報兩平均的值、型別及number_format，確認三句描述仍存在於統計表下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來源：3review_01.txt，試跑修正示例，遇到對應問題時使用</a:t>
            </a:r>
          </a:p>
          <a:p xmlns:a="http://schemas.openxmlformats.org/drawingml/2006/main">
            <a:r>
              <a:t>本頁為第1/1頁。完整提示詞：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不搜尋網頁。Shell 使用 PowerShell 語法。一次只完成以下段落，完成後停下回報。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請重新讀取我的成果/回信草稿.md，依最新教材規則：E002開頭只感謝來信或告知，不使用Thank you for registering這類可能被理解為已完成報名的說法。E002現有第一句不符合這項規則，請只把它改為Thank you for letting us know.，保留You mentioned that you submitted...之後的內容、依據與待確認事項；E001及E003內容正確且在詞數/中文字數目標內，保持不變。存檔後重新讀取實際草稿，逐封列一個事實句及資訊編號，實際計算E001/E002英文詞數及E003中文字數。確認沒有編造正式聯絡方式、未核准承諾、已查系統或未經同意轉交訊息等說法。不要寄出或轉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b78a715ca2446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afa4b9048234e5f" /><Relationship Type="http://schemas.openxmlformats.org/officeDocument/2006/relationships/slideLayout" Target="/ppt/slideLayouts/slideLayout1.xml" Id="Rfadfbb338a19485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adfbb338a19485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ee2159ac594bf9" /><Relationship Type="http://schemas.openxmlformats.org/officeDocument/2006/relationships/notesSlide" Target="/ppt/notesSlides/notesSlide1.xml" Id="R31f02ec09f41458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bd100626954842" /><Relationship Type="http://schemas.openxmlformats.org/officeDocument/2006/relationships/notesSlide" Target="/ppt/notesSlides/notesSlide2.xml" Id="R874e83591c8449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7b999a53904eef" /><Relationship Type="http://schemas.openxmlformats.org/officeDocument/2006/relationships/notesSlide" Target="/ppt/notesSlides/notesSlide3.xml" Id="Rfb1c72d34e98408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59c1df6d5a4f00" /><Relationship Type="http://schemas.openxmlformats.org/officeDocument/2006/relationships/notesSlide" Target="/ppt/notesSlides/notesSlide4.xml" Id="R29df1504f39340c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3bb76c056d466c" /><Relationship Type="http://schemas.openxmlformats.org/officeDocument/2006/relationships/notesSlide" Target="/ppt/notesSlides/notesSlide5.xml" Id="Ra9a7435d384447c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29893f31e34781" /><Relationship Type="http://schemas.openxmlformats.org/officeDocument/2006/relationships/notesSlide" Target="/ppt/notesSlides/notesSlide6.xml" Id="R207b088f2f5d4d5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6531bd403b4b2b" /><Relationship Type="http://schemas.openxmlformats.org/officeDocument/2006/relationships/notesSlide" Target="/ppt/notesSlides/notesSlide7.xml" Id="R0daab49e156f407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1b74ca78294a4a" /><Relationship Type="http://schemas.openxmlformats.org/officeDocument/2006/relationships/notesSlide" Target="/ppt/notesSlides/notesSlide8.xml" Id="Ra1ee52e39b8e4e4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260ff031334419" /><Relationship Type="http://schemas.openxmlformats.org/officeDocument/2006/relationships/notesSlide" Target="/ppt/notesSlides/notesSlide9.xml" Id="Rba56dbe67a074b5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f0d5b01bdf4cf4" /><Relationship Type="http://schemas.openxmlformats.org/officeDocument/2006/relationships/notesSlide" Target="/ppt/notesSlides/notesSlide10.xml" Id="Rbc3d2c298cd24c7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2ae8a2fb3e43e0" /><Relationship Type="http://schemas.openxmlformats.org/officeDocument/2006/relationships/notesSlide" Target="/ppt/notesSlides/notesSlide11.xml" Id="R5dd2a53bdc2a44a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c2833e2593448a" /><Relationship Type="http://schemas.openxmlformats.org/officeDocument/2006/relationships/notesSlide" Target="/ppt/notesSlides/notesSlide12.xml" Id="Rffcc6d69a8ae42c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91702f2a43452b" /><Relationship Type="http://schemas.openxmlformats.org/officeDocument/2006/relationships/notesSlide" Target="/ppt/notesSlides/notesSlide13.xml" Id="Rca9ab81bd510492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0fefbf10034dc9" /><Relationship Type="http://schemas.openxmlformats.org/officeDocument/2006/relationships/notesSlide" Target="/ppt/notesSlides/notesSlide14.xml" Id="Rb0a1aeb6e68d418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614df7c65448ed" /><Relationship Type="http://schemas.openxmlformats.org/officeDocument/2006/relationships/notesSlide" Target="/ppt/notesSlides/notesSlide15.xml" Id="Rfdadaa6aac70483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37fb50490c40a3" /><Relationship Type="http://schemas.openxmlformats.org/officeDocument/2006/relationships/notesSlide" Target="/ppt/notesSlides/notesSlide16.xml" Id="Rac9c0ae3d8114af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5dd38ef36149ad" /><Relationship Type="http://schemas.openxmlformats.org/officeDocument/2006/relationships/notesSlide" Target="/ppt/notesSlides/notesSlide17.xml" Id="Ra25d0775202d448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1fb9e0a52543dc" /><Relationship Type="http://schemas.openxmlformats.org/officeDocument/2006/relationships/notesSlide" Target="/ppt/notesSlides/notesSlide18.xml" Id="R5b523ef0527f41d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ba1c38ea0749ef" /><Relationship Type="http://schemas.openxmlformats.org/officeDocument/2006/relationships/notesSlide" Target="/ppt/notesSlides/notesSlide19.xml" Id="R6b994f497e60454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faa77ac85c453e" /><Relationship Type="http://schemas.openxmlformats.org/officeDocument/2006/relationships/notesSlide" Target="/ppt/notesSlides/notesSlide20.xml" Id="Rfca364075282458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9d13c0d8f0443f" /><Relationship Type="http://schemas.openxmlformats.org/officeDocument/2006/relationships/notesSlide" Target="/ppt/notesSlides/notesSlide21.xml" Id="Rc881642b2cb540b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3B59EA-AEFF-4132-AE6B-3FD4499DC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Goose 實作提示詞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B04B77-229A-4D89-88BF-837EF480E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2026.10.08　同步最新版學員教材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AC752B-81F9-45A7-8C1D-FF040D822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B2AD38-CC09-45C5-8F6A-0401DAFCF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176F8A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00" b="1">
                <a:solidFill>
                  <a:srgbClr val="176F8A"/>
                </a:solidFill>
                <a:latin typeface="Microsoft JhengHei"/>
                <a:ea typeface="Microsoft JhengHei"/>
                <a:cs typeface="Microsoft JhengHei"/>
              </a:rPr>
              <a:t>課堂提示詞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E1E338-660B-4D4A-BD1D-FF373266C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40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名單比對、入學資料清理與回信草稿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F8C6DE-A5CD-42E8-AB17-44DF04070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包含CSV備援、工具觀察與試跑修正示例</a:t>
            </a:r>
          </a:p>
        </p:txBody>
      </p:sp>
    </p:spTree>
    <p:extLst>
      <p:ext uri="{BB962C8B-B14F-4D97-AF65-F5344CB8AC3E}">
        <p14:creationId xmlns:p14="http://schemas.microsoft.com/office/powerpoint/2010/main" val="2603895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B68B6E-362B-4453-B089-701398576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提示詞閱讀方式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3E3243-39A0-4DEE-87C8-1D9FA19B8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學員教材　Goose提示詞.txt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4D8205-90E3-4627-925F-911F2E7B0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FB949A-CBB8-4F13-ADEC-ED1156AC6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09728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先閱讀「開始操作與觀察工具.md」。</a:t>
            </a:r>
          </a:p>
          <a:p xmlns:a="http://schemas.openxmlformats.org/drawingml/2006/main">
            <a:pPr>
              <a:def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長提示詞分頁顯示，同一段合併後一次提交。</a:t>
            </a:r>
          </a:p>
          <a:p xmlns:a="http://schemas.openxmlformats.org/drawingml/2006/main">
            <a:pPr>
              <a:def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每段完整提示詞也放在講者備忘稿。</a:t>
            </a:r>
          </a:p>
          <a:p xmlns:a="http://schemas.openxmlformats.org/drawingml/2006/main">
            <a:pPr>
              <a:def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每題完成後，填寫「實作完成紀錄.md」。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新版學號以S12開頭，Email保留原值。</a:t>
            </a:r>
          </a:p>
          <a:p xmlns:a="http://schemas.openxmlformats.org/drawingml/2006/main">
            <a:pPr>
              <a:def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附錄的修正示例，遇到對應問題時才使用。</a:t>
            </a:r>
          </a:p>
        </p:txBody>
      </p:sp>
    </p:spTree>
    <p:extLst>
      <p:ext uri="{BB962C8B-B14F-4D97-AF65-F5344CB8AC3E}">
        <p14:creationId xmlns:p14="http://schemas.microsoft.com/office/powerpoint/2010/main" val="2614144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DFEEEC-1F77-4FE5-89F4-77A1FB318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操作中觀察什麼？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1A9095-B5EC-463E-976A-72FC9FC12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對照Model、Tools與Agent harness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3CE945-59E2-4567-AF70-094EF6202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7C68AF-2289-48A7-B5F0-675CF7E0E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0972800" cy="438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找出一次實際工具操作，記下它回傳的結果。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模型準備做什麼？</a:t>
            </a:r>
          </a:p>
          <a:p xmlns:a="http://schemas.openxmlformats.org/drawingml/2006/main">
            <a:pPr>
              <a:def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工具實際做什麼？</a:t>
            </a:r>
          </a:p>
          <a:p xmlns:a="http://schemas.openxmlformats.org/drawingml/2006/main">
            <a:pPr>
              <a:def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回傳資料，還是錯誤訊息？</a:t>
            </a:r>
          </a:p>
          <a:p xmlns:a="http://schemas.openxmlformats.org/drawingml/2006/main">
            <a:pPr>
              <a:def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Goose根據結果，接著做什麼？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完成後打開產出檔，留下人工核對與修正紀錄。</a:t>
            </a:r>
          </a:p>
        </p:txBody>
      </p:sp>
    </p:spTree>
    <p:extLst>
      <p:ext uri="{BB962C8B-B14F-4D97-AF65-F5344CB8AC3E}">
        <p14:creationId xmlns:p14="http://schemas.microsoft.com/office/powerpoint/2010/main" val="1103590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927BEB-9F92-4B88-B6C0-C1CAABF83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共用準備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7A8BCF-8DC8-40FB-88C5-7F14081D8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教材提示詞　1/1　同段合併後一次提交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3E11E7-8FA3-4D6A-A0DB-76C067732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940A40-B87F-4AAB-ACC0-EFB1FFF76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【共用準備】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1F71B6-A5C0-428B-AD07-409DBE89B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不搜尋網頁。Shell 使用 PowerShell 語法。一次只完成以下段落，完成後停下回報。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D3B9FF-9C16-4A19-8D47-0A50EB545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請先列出其中四個XLSX題目檔。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E2083A-5FDD-4CFB-B11E-E5D572A6C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先確認現有的XLSX讀寫工具；若已安裝Python與openpyxl，優先使用。若沒有可用工具，回報具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A9B1FF-8E7A-4EB9-9E65-E38FEAEBA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體原因並改用本包備用CSV，不自行解析XLSX底層XML，也不安裝套件。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430797-2B41-4B42-9BD9-01FEAE960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讀取01_A_活動報名名單.xlsx與02_B_現場簽到名單.xlsx，回報檔名、工作表、欄位、資料筆數及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4009C2-FC81-481B-BB78-D5C43186D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前三筆。標題列不算資料。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D04DB1-12D7-4E38-8D42-A890A2002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目前只檢查，不修改檔案，也不要搜尋網頁。若無法讀取，說明具體原因，不要聲稱已讀過。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DD45D4-D0B5-47F9-AAD9-3BF91DA90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00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只回報實際讀到的內容，不由兩檔筆數差異推測到場狀況或原因。Windows下每次新啟動的Shell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A144FC-D1B9-4325-9F76-42D11E86C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006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都需使用UTF-8輸出；中文欄名若顯示亂碼，先修正輸出編碼，不猜測欄名或判定原檔損壞。</a:t>
            </a:r>
          </a:p>
        </p:txBody>
      </p:sp>
    </p:spTree>
    <p:extLst>
      <p:ext uri="{BB962C8B-B14F-4D97-AF65-F5344CB8AC3E}">
        <p14:creationId xmlns:p14="http://schemas.microsoft.com/office/powerpoint/2010/main" val="7385948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F8CF5C-9EC8-4F43-BC9F-B438F9A6F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實作一 第1段 先檢查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705E85-95B8-422C-B2A2-5C445727C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教材提示詞　1/1　同段合併後一次提交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744F1C-43D5-40EF-BF12-88FE00747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0E8B59-A405-4A7D-A0E7-2BEC37181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【實作一 第1段 先檢查】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200DBB-5408-47DC-99BE-730F957AF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不搜尋網頁。Shell 使用 PowerShell 語法。一次只完成以下段落，完成後停下回報。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946486-A4F7-4329-A002-A2EED34DF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請以學號作為主鍵，檢查01_A_活動報名名單.xlsx與02_B_現場簽到名單.xlsx。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472C1F-8C37-4F2C-9326-7B2A755FB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回報A、B資料筆數，學號是否有空白或重複，以及準備比較的共同欄位。共同欄位只比較姓名、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4BF576-4E09-4FEF-BE13-261BCDC4C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單位、Email。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FE32E0-5DD3-4943-9DB7-147F1383A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如有空白或重複學號，先列出，不自行刪除或合併。不同單位名稱或Email保留原值，不自行統一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86D1D5-830F-44A7-B7A8-53EAB895E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。差異不代表哪一份正確；指出應向資料提供者或承辦人確認的事項。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A66A24-C166-4DED-85D9-E89A61512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先回報檢查結果，不輸出新檔。</a:t>
            </a:r>
          </a:p>
        </p:txBody>
      </p:sp>
    </p:spTree>
    <p:extLst>
      <p:ext uri="{BB962C8B-B14F-4D97-AF65-F5344CB8AC3E}">
        <p14:creationId xmlns:p14="http://schemas.microsoft.com/office/powerpoint/2010/main" val="212417603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F08E1A-C917-4931-845D-52ADD94CA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實作一 第2段 執行並輸出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5B55E1-0DB0-4203-B0D1-4C6904BE3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教材提示詞　1/2　同段合併後一次提交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65FECD-A1F9-4802-9DA6-EC9FA617F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69A1E1-A8DA-40CC-B4C6-AA78E4EE0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【實作一 第2段 執行並輸出】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D4D9D7-CB7D-4357-8216-8C87EFA9B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不搜尋網頁。Shell 使用 PowerShell 語法。一次只完成以下段落，完成後停下回報。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E24088-4AA7-42D0-B048-503391DC2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依剛才確認的主鍵與欄位比較A與B，另存到「我的成果/比對結果.xlsx」，不要覆蓋題目檔。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B4E5F8-DAB1-4A3C-94EF-BCE844B40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建立五個工作表：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210001-C0AD-48A4-8B97-5A9A5D72E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摘要：A總筆數、B總筆數、共同、只A、只B、欄位差異的筆數及計算方式。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14B14E-D0D9-4BA5-A488-4D097D1E7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共同：同時存在兩檔的學號；保留兩邊姓名、單位、Email，或用清楚欄名保留兩檔值。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231DF6-83C3-42DA-8A80-A2061697F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只A：保留A原資料，描述為「報名檔有紀錄，簽到檔未見紀錄，待人工確認」。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86A2AE-5F3E-4A61-B963-9A7199D9A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只B：保留B原資料，描述為「簽到檔有紀錄，報名檔未見紀錄，待人工確認」。</a:t>
            </a:r>
          </a:p>
        </p:txBody>
      </p:sp>
    </p:spTree>
    <p:extLst>
      <p:ext uri="{BB962C8B-B14F-4D97-AF65-F5344CB8AC3E}">
        <p14:creationId xmlns:p14="http://schemas.microsoft.com/office/powerpoint/2010/main" val="3351801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A0FAC5-CABD-48A5-BD07-728EA81F0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實作一 第2段 執行並輸出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B347DD-D07A-4268-B383-D0A8220A2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教材提示詞　2/2　同段合併後一次提交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E0AD21-3010-4F11-BE3B-13612DB99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BA61F4-A18A-4AFB-A76A-C3D7B164F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欄位差異：學號、欄位、A原值、B原值、待確認事項。每個不一致欄位一列。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2043BD-A0A8-4C47-868D-AB33035AA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不推論未簽到原因、不修改原值、不寄信、不更新任何正式系統。回報產出檔案的完整路徑。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6190C5-E7AD-4843-8858-3F4BEC6C3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調整五個工作表的欄寬，長文字換行並調整列高，讓欄名、完整Email、日期時間與說明都可讀，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035791-D168-4E76-BAAE-B31031202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不因截斷而無法核對。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C9B920-8323-4DA3-9E57-B41D4AF35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只調整儲存格顯示格式，不為了可讀性將日期時間轉成文字。保留原Excel日期時間型別與值，日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3EE6F1-C783-4D7A-B9B1-70230E23D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期可顯示為yyyy-mm-dd、簽到時間為yyyy-mm-dd hh:mm；學號、手機及Email維持文字型別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E10FC5-A635-43FA-998B-3D3E777C8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3743092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4E7DE3-3B0F-4887-ACE7-764F3D2A9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實作一 第3段 回讀核對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FE58F3-F9C8-4637-B66F-20E5866BF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教材提示詞　1/1　同段合併後一次提交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1801A9-F0CE-4229-B38F-95CA10E3B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2E232C-7098-45C6-A130-7C604BDF3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【實作一 第3段 回讀核對】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314D19-3B53-4505-848F-AF5388691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不搜尋網頁。Shell 使用 PowerShell 語法。一次只完成以下段落，完成後停下回報。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6B5846-D47F-49FF-B649-EA2C1BDFF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請重新讀取剛才實際存出的比對結果.xlsx，回報五個工作表及資料筆數。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8C8A31-CFD7-4C6E-B59B-57CEE1EF0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檢查共同＋只A是否等於A總筆數，共同＋只B是否等於B總筆數。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E775CA-A92E-4BF5-9939-67FD4D324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確認只A的報名日期及只B的簽到時間，值與原檔相同且仍為Excel日期時間型別；若被轉成文字，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EE595B-6302-4519-8D79-439CEBCE4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依原檔修正後再回讀。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853A68-2E24-4719-B19C-4B59671D1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列出一筆只A或只B，以及所有欄位差異，讓我回到原始檔人工核對。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85000B-DC16-498E-9E7E-DBBE15251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如果實際檔案不存在，或結果不符合，直接說明，不要以原先記憶中的結果代替回讀。</a:t>
            </a:r>
          </a:p>
        </p:txBody>
      </p:sp>
    </p:spTree>
    <p:extLst>
      <p:ext uri="{BB962C8B-B14F-4D97-AF65-F5344CB8AC3E}">
        <p14:creationId xmlns:p14="http://schemas.microsoft.com/office/powerpoint/2010/main" val="41243845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967864-536D-4AC6-98E9-2386D8513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實作二 第1段 先讀資料意義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EFD4A4-47DB-463D-BE9D-267BABF5F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教材提示詞　1/1　同段合併後一次提交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6640B4-F06A-4913-A73B-ECCD8522D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9E9127-26AD-47DC-BDEC-686F737DB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【實作二 第1段 先讀資料意義】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B3989D-6DFC-4FD5-BB69-7480374C7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不搜尋網頁。Shell 使用 PowerShell 語法。一次只完成以下段落，完成後停下回報。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FBF278-1E1F-42A5-84ED-FBC2B4C01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讀取03_入學資料_請清理分析.xlsx的「原始資料」及「處理規則」。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1E5FC8-F954-410C-A7B1-7258989AA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先回報資料筆數、各欄意義、入學管道有哪些名稱、學測成績有哪些缺值形式、期末平均有幾筆空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FBC47B-934B-4B93-941F-33491FB95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白。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4993C3-0A71-405E-862C-BC94683C7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特別引用規則表說明−2的意義與類別對照，不根據一般經驗自行猜測。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667426-0BAE-4103-B6F4-081B27EC5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先提出處理計畫，不修改、不補值、不計算平均。</a:t>
            </a:r>
          </a:p>
        </p:txBody>
      </p:sp>
    </p:spTree>
    <p:extLst>
      <p:ext uri="{BB962C8B-B14F-4D97-AF65-F5344CB8AC3E}">
        <p14:creationId xmlns:p14="http://schemas.microsoft.com/office/powerpoint/2010/main" val="17342685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D0E0AC-3DE6-42C9-BB67-585E11A57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實作二 第2段 清理與統計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920407-FA82-480C-81CC-CB826A458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教材提示詞　1/2　同段合併後一次提交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604E0E-2DFD-4DD0-BF3D-55098923A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761974-86A5-4E2E-B61F-262CA6A52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【實作二 第2段 清理與統計】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E13B23-299D-43A8-BC5C-E302F736A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不搜尋網頁。Shell 使用 PowerShell 語法。一次只完成以下段落，完成後停下回報。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5ADD62-D0A5-427C-BB3B-854B8B249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依處理規則，將個人申請統一成申請入學；其他管道保持原名。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C935CA-8161-4027-BDBC-CBA8B2CEB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學測總級分的−2轉為缺值；原本空白維持缺值。學測與期末各自使用數值有效資料計算平均，不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8FE8F3-F50F-4904-8089-43BBCC4FC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補零、不補平均，也不刪除資料列。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42F95C-43E3-4BFB-B486-541C4F35B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另存「我的成果/入學資料分析.xlsx」，包含：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F6B751-C481-4A25-9CD0-B72DAFD07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原始資料：完整保留輸入值。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8D958F-DA07-45C5-8DA5-89B03B931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清理後資料：保留全部學號、清理值，並可追查每筆原值及修改理由。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7E6308-3F43-4EEB-BE7C-1BC9F4102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00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分組統計：入學管道、總筆數、學測有效筆數、學測平均、期末有效筆數、期末平均。平均保留數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D6FFD4-E647-4B3A-A9E9-9EF54352D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006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值型別，使用Excel格式0.00顯示兩位小數（例如49.50），不轉為文字。另列總體筆數與兩欄各自</a:t>
            </a:r>
          </a:p>
        </p:txBody>
      </p:sp>
    </p:spTree>
    <p:extLst>
      <p:ext uri="{BB962C8B-B14F-4D97-AF65-F5344CB8AC3E}">
        <p14:creationId xmlns:p14="http://schemas.microsoft.com/office/powerpoint/2010/main" val="7910091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305875-0A61-40F8-ADED-299B30899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實作二 第2段 清理與統計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5B94BD-79BA-49CE-91C6-EF3F6B079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教材提示詞　2/2　同段合併後一次提交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8CBA53-422C-48D7-BF2E-E9083815C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1A6B72-312F-4565-B6F0-EFE4B89BF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有效筆數。欄名標明學測平均的單位是級分、期末平均的單位是分；兩欄尺度不同，不直接比較數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39EFA2-8D00-495B-9A90-99569967E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值大小。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EAE97E-F394-4406-956A-4A07B3966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修改紀錄：規則、影響欄位、原值、新值、修改筆數與相關學號；原本空白不是新修改。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AD42A7-F0AF-4D75-8C1F-3FA93DB5E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寫三句由資料支持的描述，必須提及有效筆數與缺值。不要寫顯著、優劣、因果或正式決策建議。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BC2363-739D-4D4E-AA5B-94EEBFFE8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本題不做圖表、相關分析或檢定。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635358-A9B8-4046-9E95-F94C58D56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將這三句描述存入「分組統計」工作表的統計表下方，讓後續回讀能核對實際檔案內容。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CEE665-032E-4116-8E76-78B9458AD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回報新檔完整路徑，不覆蓋題目檔。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DD2AB9-1F71-4996-9689-AF0731E42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輸出的工作表需調整欄寬；長文字換行並調整列高，使欄名、原值、修改理由及統計數字可完整閱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2B152D-0917-4972-87A9-5C9EA39A7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00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讀。</a:t>
            </a:r>
          </a:p>
        </p:txBody>
      </p:sp>
    </p:spTree>
    <p:extLst>
      <p:ext uri="{BB962C8B-B14F-4D97-AF65-F5344CB8AC3E}">
        <p14:creationId xmlns:p14="http://schemas.microsoft.com/office/powerpoint/2010/main" val="169843073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9CA272-BBA2-47A2-B907-84F6AB085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實作二 第3段 回讀與核對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A8BB1B-677E-4E56-A53C-F2C674C68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教材提示詞　1/1　同段合併後一次提交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1ED189-CB53-48D7-BA64-F32E9C131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014A64-1F62-4990-95A2-73B979C03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【實作二 第3段 回讀與核對】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CAFC05-2E49-4281-B9C7-5F366D7C1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不搜尋網頁。Shell 使用 PowerShell 語法。一次只完成以下段落，完成後停下回報。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39CB58-3AD3-4DCC-AFAF-42CF412BA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重新讀取實際存出的入學資料分析.xlsx。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218084-6858-4455-A6DA-25A433995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確認原始與清理後的筆數、學號集合相同；原本−2與空白沒有被當作零或有效成績。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A0363E-BDA0-4FA6-8A0D-0C77D3548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回報兩個成績欄各自有效與缺值筆數，以及類別更名、−2轉缺值各修改幾筆。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F586E9-9C60-4EE9-AFA1-1F72A714B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選一組列出計算平均使用的原始成績與分母，讓我人工重算。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639EC4-FD88-45A6-A9E5-B002FF416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檢查三句描述是否超出資料支持的範圍，如有則修正並列出修正原因。</a:t>
            </a:r>
          </a:p>
        </p:txBody>
      </p:sp>
    </p:spTree>
    <p:extLst>
      <p:ext uri="{BB962C8B-B14F-4D97-AF65-F5344CB8AC3E}">
        <p14:creationId xmlns:p14="http://schemas.microsoft.com/office/powerpoint/2010/main" val="125650440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E9DCAF-FBD4-452A-9535-27AB1B4F9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實作三 第1段 看來信與依據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EF3E66-2B9D-48B7-B701-C872E114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教材提示詞　1/1　同段合併後一次提交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AE2188-A4B1-462C-B3D0-5264B94F7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B58072-7ABC-443A-9F9C-50A4DE60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【實作三 第1段 看來信與依據】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C16F13-4BAB-4EF8-AF07-171C7AEDF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不搜尋網頁。Shell 使用 PowerShell 語法。一次只完成以下段落，完成後停下回報。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9ABAE8-7F76-4D2E-AE6B-1CD2E364A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讀取04_來信與承辦資訊_請擬回覆.xlsx的「來信」與「承辦資訊」。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3CC4A5-D0DE-4D5E-B9E0-FA59D12C0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只處理E001及E002，有時間再處理E003。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43441C-4752-4D4D-AE30-320A4189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先逐封列出：來信者的問題、可以使用的資訊編號、目前缺少哪些資訊。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2C815E-1615-4AF1-BF06-C3E8D2793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只能使用本次檔案提供的資訊，不搜尋網頁、不查系統、不新增規定、網址或聯絡方式。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459D4B-3457-4499-9E44-B17F43EF3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先不要寫回信。缺少資訊請列出待承辦人確認，不自行推測。</a:t>
            </a:r>
          </a:p>
        </p:txBody>
      </p:sp>
    </p:spTree>
    <p:extLst>
      <p:ext uri="{BB962C8B-B14F-4D97-AF65-F5344CB8AC3E}">
        <p14:creationId xmlns:p14="http://schemas.microsoft.com/office/powerpoint/2010/main" val="169916046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5BE5BF-A1AE-4A5D-9BCC-1EFEFDC1A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實作三 第2段 擬稿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F8BD32-2356-4B59-94A3-D4C91107C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教材提示詞　1/1　同段合併後一次提交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BDE786-6CE2-4810-A92F-D554D59EC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90F8AB-A457-4CB8-BBF4-27078D56C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【實作三 第2段 擬稿】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8C1D4B-FE99-4CA5-88FB-6590B12BB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不搜尋網頁。Shell 使用 PowerShell 語法。一次只完成以下段落，完成後停下回報。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77415C-CA80-412C-B74E-8C66EC366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依已確認的問題與資訊，產出「我的成果/回信草稿.md」。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19F9DD-364D-4A0B-AC9E-1CF9F6049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每封依序包含：問題摘要、使用資訊編號、回信草稿、待確認事項、寄出前承辦人需確認或補入的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D03D2D-B172-4766-8FD2-7B4243D86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內容。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98607C-7998-4CD7-AFA4-2B844764B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E001及E002以英文回覆，約80至120字；E003以繁體中文回覆，約120至180字。資訊完整與正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EB0A42-A44C-4013-AAC1-CBCE67EC9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確比字數更重要。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21673B-D913-41E2-887C-FF76B41B0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文字自然、回應個別需求。已知與未確認的部分分清楚，不把內部資訊編號直接寫進給學生的信。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7E7F05-EC93-41B5-B185-86D7AA2E1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00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E002開頭只感謝來信或告知，不使用「Thank you for registering」這類可能被理解為已完成報名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1E3511-65ED-4B4D-A83A-EAA5221A9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006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的說法。以「學生表示已送出申請」表述，不把送出申請寫成報名成功或已取得名額。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3E741F-EC77-4B95-9FF2-13BD341ED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不承諾延後報名、不宣稱已查過系統、不核定減免或補助、不自動轉交學生訊息、不寄出信件。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FAF310-0FC2-423D-9403-AD817F453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816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未提供的正式網址、電話或Email不得編造。回報新檔的完整路徑。</a:t>
            </a:r>
          </a:p>
        </p:txBody>
      </p:sp>
    </p:spTree>
    <p:extLst>
      <p:ext uri="{BB962C8B-B14F-4D97-AF65-F5344CB8AC3E}">
        <p14:creationId xmlns:p14="http://schemas.microsoft.com/office/powerpoint/2010/main" val="209997456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7D3D43-A31B-4511-A12C-32025B584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實作三 第3段 自查與人工確認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1976B0-2DC7-4A3F-9328-FEC95B0F7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教材提示詞　1/1　同段合併後一次提交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5394BB-57EB-4E99-9906-FFFB7469C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15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481FBA-039C-4BFD-8555-46BD823F1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【實作三 第3段 自查與人工確認】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18A885-4D7F-4964-AEF8-9ED43831C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不搜尋網頁。Shell 使用 PowerShell 語法。一次只完成以下段落，完成後停下回報。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73C5C8-6A5C-428B-A3C5-3A8F7DE9A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重新讀取實際產出的回信草稿.md。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D070A6-B41E-495A-9FE2-B10715A1F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逐封列出一個事實句及其對應資訊編號，檢查是否誤回需求、編造資訊或作出未核准承諾。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F111D2-0997-44D2-8F03-1DE8E006B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確認待確認事項與來信者問題相符，且沒有把未確認事項寫成已確定。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C8ACFD-757C-4BAE-977D-369B11874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核對E002的開場是否暗示報名成功，並實際計算E001、E002的英文詞數及E003的中文字數；需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0A9145-F85E-479F-A7C1-C34C34FCF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要縮短時保留已知事實、未確認事項與轉介同意，不為了字數刪掉這些內容。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7E1A35-8356-4835-B459-19D2E2C36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如發現問題，只修正相關內容，再說明改了哪一處。最後由我人工閱讀草稿。確認已列出寄出前需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0C7BA9-7E86-4153-8DA9-A9ED45D3C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00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補入的正式聯絡方式，以及本案例仍需承辦人確認的事項；不把待確認內容寫成已完成。</a:t>
            </a:r>
          </a:p>
        </p:txBody>
      </p:sp>
    </p:spTree>
    <p:extLst>
      <p:ext uri="{BB962C8B-B14F-4D97-AF65-F5344CB8AC3E}">
        <p14:creationId xmlns:p14="http://schemas.microsoft.com/office/powerpoint/2010/main" val="185792689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612FDB-4207-42B0-A2B9-8C656D49D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備援：XLSX讀取失敗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19C6B4-6AA8-4D1C-ACD7-8E9B702DA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教材提示詞　1/1　同段合併後一次提交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9532B2-5497-43F5-9ECB-60E65396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3964E8-5F86-45DF-B268-868F52A5A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【備援：XLSX讀取失敗】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FD5E83-F9BB-428D-8464-524983452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不搜尋網頁。Shell 使用 PowerShell 語法。一次只完成以下段落，完成後停下回報。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F52D2D-BC37-4D83-AF9E-1C93D9DDD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請改讀「備用CSV」中的同名題目檔。實作二同時讀03_處理規則.csv；實作三同時讀04_承辦資訊.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B4543A-6EFC-4DEB-B811-903FC55C4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csv。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AAC032-6D0D-4072-8D85-255DC72BD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其他處理規則不變。CSV空白仍是缺值，−2的意義仍依規則表，不因格式更換而自行補值。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38C909-8BD4-41C5-827E-E3B41A7EF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若環境不能輸出XLSX，先把每個結果表各存一份UTF-8 CSV，保留欄名，明確說明尚未完成XLSX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E6564F-650B-4642-BA81-E6C1D36E5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輸出；不要只回覆文字而聲稱檔案已產生。</a:t>
            </a:r>
          </a:p>
        </p:txBody>
      </p:sp>
    </p:spTree>
    <p:extLst>
      <p:ext uri="{BB962C8B-B14F-4D97-AF65-F5344CB8AC3E}">
        <p14:creationId xmlns:p14="http://schemas.microsoft.com/office/powerpoint/2010/main" val="116386136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30052B-F37A-44D9-99CA-B74ED8D04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實作一　日期型別修正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DAE390-3938-47BD-A701-FCB89E039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附錄：試跑修正示例　1/2　同段合併後一次提交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BE0F1C-509A-4544-A2FF-A182B2212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17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ECCEAD-D4B0-4F76-952A-5526581E9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不搜尋網頁。Shell 使用 PowerShell 語法。一次只完成以下段落，完成後停下回報。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2DBC7C-325C-4DAC-8C3E-27B372B36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EEA3DB-ECDD-4288-83BC-4341BC9E8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【實作一 第2段 執行並輸出】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6D52E7-4AA0-4807-B6A6-98BB3B364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依剛才確認的主鍵與欄位比較A與B，另存到「我的成果/比對結果.xlsx」，不要覆蓋題目檔。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686EA4-21BA-415A-B8F7-A212C53A0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建立五個工作表：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0B89E0-4574-4B75-9BDA-9E4E88B15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摘要：A總筆數、B總筆數、共同、只A、只B、欄位差異的筆數及計算方式。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302986-927F-44E4-8AE1-AD7981EDE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共同：同時存在兩檔的學號；保留兩邊姓名、單位、Email，或用清楚欄名保留兩檔值。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926FB6-4B35-4175-B4D0-6A6896980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只A：保留A原資料，描述為「報名檔有紀錄，簽到檔未見紀錄，待人工確認」。</a:t>
            </a:r>
          </a:p>
        </p:txBody>
      </p:sp>
    </p:spTree>
    <p:extLst>
      <p:ext uri="{BB962C8B-B14F-4D97-AF65-F5344CB8AC3E}">
        <p14:creationId xmlns:p14="http://schemas.microsoft.com/office/powerpoint/2010/main" val="2636678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075CCA-2AD5-4034-BBE2-93268A57C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實作一　日期型別修正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34FDA8-B8BC-41AA-87EF-BC2593DD0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附錄：試跑修正示例　2/2　同段合併後一次提交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395F31-46D1-47CD-B690-B2BFE61AA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18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59E156-9FCF-4EE2-A7DE-3BFA0806A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只B：保留B原資料，描述為「簽到檔有紀錄，報名檔未見紀錄，待人工確認」。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D45AE0-9F1C-474B-B659-FFA45B180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欄位差異：學號、欄位、A原值、B原值、待確認事項。每個不一致欄位一列。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BB061B-0580-4E7E-B8A8-F409CE75C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不推論未簽到原因、不修改原值、不寄信、不更新任何正式系統。回報產出檔案的完整路徑。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266360-31B5-4C84-A43E-462AEE941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調整五個工作表的欄寬，長文字換行並調整列高，讓欄名、完整Email、日期時間與說明都可讀，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1F5AD1-EF7F-42BB-A844-3549E820B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不因截斷而無法核對。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4ACBB9-2CCD-489E-B93F-629E6979C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只調整儲存格顯示格式，不為了可讀性將日期時間轉成文字。保留原Excel日期時間型別與值，日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4BCD12-DAAB-4C47-8AAC-E61670D87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期可顯示為yyyy-mm-dd、簽到時間為yyyy-mm-dd hh:mm；學號、手機及Email維持文字型別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A4ED92-8097-4CFA-B7C1-ECC11A6FD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95114508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30D26C-4A63-4879-8D1A-8D45C0F3A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實作一　修正後回讀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A64C33-65E8-4B15-8B2C-B530FE0A3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附錄：試跑修正示例　1/1　同段合併後一次提交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7D3C3E-5FAD-4D64-9E99-4ADB53DAC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19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F923F8-FB1E-45C4-B869-C9B79F49F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不搜尋網頁。Shell 使用 PowerShell 語法。一次只完成以下段落，完成後停下回報。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820FE3-896E-4EB5-9699-3205E4B5D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7D3A34-687F-424B-A14F-3888E9901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【實作一 第3段 回讀核對】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3BE606-5610-4D0F-9E2C-71E40E65C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請重新讀取剛才實際存出的比對結果.xlsx，回報五個工作表及資料筆數。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D62201-EC95-47D6-8F21-046EB7A94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檢查共同＋只A是否等於A總筆數，共同＋只B是否等於B總筆數。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A7E99A-25E3-4E84-8E88-AE7D16930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確認只A的報名日期及只B的簽到時間，值與原檔相同且仍為Excel日期時間型別；若被轉成文字，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46221C-104A-43CB-BA41-25E427479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依原檔修正後再回讀。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BEE458-A70B-4D7F-A700-730B20094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列出一筆只A或只B，以及所有欄位差異，讓我回到原始檔人工核對。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6B7990-2EBF-44D4-99D0-46AE8F2D1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00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如果實際檔案不存在，或結果不符合，直接說明，不要以原先記憶中的結果代替回讀。</a:t>
            </a:r>
          </a:p>
        </p:txBody>
      </p:sp>
    </p:spTree>
    <p:extLst>
      <p:ext uri="{BB962C8B-B14F-4D97-AF65-F5344CB8AC3E}">
        <p14:creationId xmlns:p14="http://schemas.microsoft.com/office/powerpoint/2010/main" val="65028396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55A3F7-70E7-4CF3-83E4-767BEC0D3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實作二　平均值格式修正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D2EEA7-7BD4-4650-92E3-219F533B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附錄：試跑修正示例　1/1　同段合併後一次提交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A76679-2472-4116-8211-B19E6B69C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20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5DDA79-9D87-4523-B164-DF41C3E5A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不搜尋網頁。Shell 使用 PowerShell 語法。一次只完成以下段落，完成後停下回報。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3F2843-83DE-4FF6-AFAB-ED2D0210E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81788B-8910-4705-B2E9-0264295C4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請重新讀取已存出的我的成果/入學資料分析.xlsx。依修訂後的教材要求，平均保留數值型別，使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FEBB66-A2C9-4185-B5B9-60BED5860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用Excel格式0.00顯示兩位小數（例如49.50），不轉為文字。請只調整分組統計中學測平均、期末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A72486-384D-4050-9064-A4279E5D8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平均的儲存格顯示格式，含總體列；不要改動任何資料值、清理結果、工作表、描述或其他格式。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87187B-1480-4F75-A0E6-40A91021C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存檔後重新開啟實際XLSX，逐列回報兩平均的值、型別及number_format，確認三句描述仍存在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4CF53F-1841-4777-859F-8064E3947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於統計表下方。</a:t>
            </a:r>
          </a:p>
        </p:txBody>
      </p:sp>
    </p:spTree>
    <p:extLst>
      <p:ext uri="{BB962C8B-B14F-4D97-AF65-F5344CB8AC3E}">
        <p14:creationId xmlns:p14="http://schemas.microsoft.com/office/powerpoint/2010/main" val="102448431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2C3950-B23A-4D7E-8D9E-8F1314224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150" b="1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實作三　E002開場修正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D68901-07D0-48D8-BC93-57F713F0A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附錄：試跑修正示例　1/1　同段合併後一次提交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1A91BE-0BAA-4C7C-AAE8-E75E9BF7C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5A6978"/>
                </a:solidFill>
                <a:latin typeface="Microsoft JhengHei"/>
                <a:ea typeface="Microsoft JhengHei"/>
                <a:cs typeface="Microsoft JhengHei"/>
              </a:rPr>
              <a:t>21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9BA85A-58CF-4D8B-9A05-F8BB3BF94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不搜尋網頁。Shell 使用 PowerShell 語法。一次只完成以下段落，完成後停下回報。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3BB213-02F3-4A3B-A6C7-272C64083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85A9C8-84B1-44F3-878B-333BD7A30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669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請重新讀取我的成果/回信草稿.md，依最新教材規則：E002開頭只感謝來信或告知，不使用Than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64026A-2FDB-4853-B979-AC6D2068F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k you for registering這類可能被理解為已完成報名的說法。E002現有第一句不符合這項規則，請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85CED2-31D2-4F3A-8543-9A63D7B43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只把它改為Thank you for letting us know.，保留You mentioned that you submitted...之後的內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02FF28-0046-4003-A730-66BD8B54E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容、依據與待確認事項；E001及E003內容正確且在詞數/中文字數目標內，保持不變。存檔後重新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60BED9-0582-4111-8F83-83BD6272A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讀取實際草稿，逐封列一個事實句及資訊編號，實際計算E001/E002英文詞數及E003中文字數。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043ACD-9649-4AD9-98E4-463B6A014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確認沒有編造正式聯絡方式、未核准承諾、已查系統或未經同意轉交訊息等說法。不要寄出或轉交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77134D-1E93-4517-8E54-8CF6736D2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00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152C46"/>
                </a:solidFill>
                <a:latin typeface="Microsoft JhengHei"/>
                <a:ea typeface="Microsoft JhengHei"/>
                <a:cs typeface="Microsoft JhengHei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0271182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2026-10-08T04:37:11.2360000Z</dcterms:created>
  <dcterms:modified xsi:type="dcterms:W3CDTF">2026-10-08T04:37:11.2360000Z</dcterms:modified>
</coreProperties>
</file>