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3" r:id="rId5"/>
  </p:sldMasterIdLst>
  <p:notesMasterIdLst>
    <p:notesMasterId r:id="rId30"/>
  </p:notesMasterIdLst>
  <p:sldIdLst>
    <p:sldId id="256" r:id="rId6"/>
    <p:sldId id="259" r:id="rId7"/>
    <p:sldId id="257" r:id="rId8"/>
    <p:sldId id="260" r:id="rId9"/>
    <p:sldId id="261" r:id="rId10"/>
    <p:sldId id="268" r:id="rId11"/>
    <p:sldId id="269" r:id="rId12"/>
    <p:sldId id="270" r:id="rId13"/>
    <p:sldId id="262" r:id="rId14"/>
    <p:sldId id="273" r:id="rId15"/>
    <p:sldId id="263" r:id="rId16"/>
    <p:sldId id="271" r:id="rId17"/>
    <p:sldId id="264" r:id="rId18"/>
    <p:sldId id="272" r:id="rId19"/>
    <p:sldId id="265" r:id="rId20"/>
    <p:sldId id="267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66" r:id="rId2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B"/>
    <a:srgbClr val="D9AB5C"/>
    <a:srgbClr val="DBBA8A"/>
    <a:srgbClr val="FE854E"/>
    <a:srgbClr val="0215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D6068-6DE4-4BBC-905B-B12CFBBC87C6}" type="datetimeFigureOut">
              <a:rPr lang="zh-TW" altLang="en-US" smtClean="0"/>
              <a:t>2026/8/13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405A9-4DD8-46D5-9A7B-D419B7895A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773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4405A9-4DD8-46D5-9A7B-D419B7895AD3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7381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課堂實作包 v5（本機教材）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課堂實作包 v5（本機教材）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https://thupr.thu.edu.tw/news.php（公共事務暨校友服務處新聞頁，風格參照）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課堂實作包 v5（本機教材）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課堂實作包 v5（本機教材）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課堂實作包 v5（本機教材）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課堂實作包 v5（本機教材）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課堂實作包 v5（本機教材）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A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7F7794F9-9D6F-EDC4-EC6B-925AFB1974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" y="0"/>
            <a:ext cx="12185521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7B6F594-DCFD-9AE9-01D2-1B46E5ED9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027" y="1747837"/>
            <a:ext cx="5589973" cy="1508125"/>
          </a:xfrm>
        </p:spPr>
        <p:txBody>
          <a:bodyPr anchor="b"/>
          <a:lstStyle>
            <a:lvl1pPr algn="ctr">
              <a:defRPr sz="60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6CE6259-D643-ECE3-1C11-E7C1551C0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027" y="3602039"/>
            <a:ext cx="5823752" cy="1401760"/>
          </a:xfrm>
        </p:spPr>
        <p:txBody>
          <a:bodyPr/>
          <a:lstStyle>
            <a:lvl1pPr marL="0" indent="0" algn="ctr">
              <a:buNone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FA905ED-27CA-1A4F-592B-05B12FA2CD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12" y="345833"/>
            <a:ext cx="3733015" cy="5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61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內容投影片A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A4C1FC-B4E0-CA99-59F8-6445236E0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481" y="1137745"/>
            <a:ext cx="11341964" cy="4961213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E5C3EE9-4C87-7270-1862-D71215B85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9636"/>
          <a:stretch>
            <a:fillRect/>
          </a:stretch>
        </p:blipFill>
        <p:spPr>
          <a:xfrm>
            <a:off x="0" y="6254319"/>
            <a:ext cx="12192000" cy="603681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A753E96-CEF9-BABD-2C35-20177FDABC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" b="85243"/>
          <a:stretch>
            <a:fillRect/>
          </a:stretch>
        </p:blipFill>
        <p:spPr>
          <a:xfrm>
            <a:off x="3239" y="577049"/>
            <a:ext cx="12185522" cy="43500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EF27E14-0476-7415-AAC4-96DFFAC5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19"/>
            <a:ext cx="10515600" cy="56069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682494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E5C3EE9-4C87-7270-1862-D71215B85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9636"/>
          <a:stretch>
            <a:fillRect/>
          </a:stretch>
        </p:blipFill>
        <p:spPr>
          <a:xfrm>
            <a:off x="0" y="6254319"/>
            <a:ext cx="12192000" cy="603681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A753E96-CEF9-BABD-2C35-20177FDABC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" b="85243"/>
          <a:stretch>
            <a:fillRect/>
          </a:stretch>
        </p:blipFill>
        <p:spPr>
          <a:xfrm>
            <a:off x="3239" y="577049"/>
            <a:ext cx="12185522" cy="43500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EF27E14-0476-7415-AAC4-96DFFAC5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19"/>
            <a:ext cx="10515600" cy="56069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1193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_沒有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DA753E96-CEF9-BABD-2C35-20177FDABC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" b="85243"/>
          <a:stretch>
            <a:fillRect/>
          </a:stretch>
        </p:blipFill>
        <p:spPr>
          <a:xfrm>
            <a:off x="3239" y="577049"/>
            <a:ext cx="12185522" cy="43500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EF27E14-0476-7415-AAC4-96DFFAC5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19"/>
            <a:ext cx="10515600" cy="56069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22616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子章節標題A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D8B0C144-03D8-E91A-1842-5F8306B81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9" y="0"/>
            <a:ext cx="12185521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ED6114A-71AA-4B85-0C12-A179E095B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32" y="3675355"/>
            <a:ext cx="7537141" cy="83385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40E722A-F61D-0410-B5BF-737113A92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948" y="3237078"/>
            <a:ext cx="6438962" cy="559586"/>
          </a:xfrm>
        </p:spPr>
        <p:txBody>
          <a:bodyPr/>
          <a:lstStyle>
            <a:lvl1pPr marL="0" indent="0">
              <a:buNone/>
              <a:defRPr sz="4000">
                <a:solidFill>
                  <a:srgbClr val="D9AB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7" name="內容版面配置區 16">
            <a:extLst>
              <a:ext uri="{FF2B5EF4-FFF2-40B4-BE49-F238E27FC236}">
                <a16:creationId xmlns:a16="http://schemas.microsoft.com/office/drawing/2014/main" id="{B4AF368F-26EE-E0D1-C511-D2F61CD0C1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6948" y="4547393"/>
            <a:ext cx="7127875" cy="387404"/>
          </a:xfrm>
        </p:spPr>
        <p:txBody>
          <a:bodyPr/>
          <a:lstStyle>
            <a:lvl1pPr>
              <a:buNone/>
              <a:defRPr sz="2000">
                <a:solidFill>
                  <a:srgbClr val="D9AB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29015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子章節標題B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D8B0C144-03D8-E91A-1842-5F8306B81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9" y="0"/>
            <a:ext cx="12185521" cy="6857999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82F767C7-0695-7C20-A019-425255022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32" y="3675355"/>
            <a:ext cx="7537141" cy="83385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文字版面配置區 2">
            <a:extLst>
              <a:ext uri="{FF2B5EF4-FFF2-40B4-BE49-F238E27FC236}">
                <a16:creationId xmlns:a16="http://schemas.microsoft.com/office/drawing/2014/main" id="{276C183C-E257-4DE9-BC01-04ACE8A55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948" y="3237078"/>
            <a:ext cx="6438962" cy="559586"/>
          </a:xfrm>
        </p:spPr>
        <p:txBody>
          <a:bodyPr/>
          <a:lstStyle>
            <a:lvl1pPr marL="0" indent="0">
              <a:buNone/>
              <a:defRPr sz="4000">
                <a:solidFill>
                  <a:srgbClr val="D9AB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6" name="內容版面配置區 16">
            <a:extLst>
              <a:ext uri="{FF2B5EF4-FFF2-40B4-BE49-F238E27FC236}">
                <a16:creationId xmlns:a16="http://schemas.microsoft.com/office/drawing/2014/main" id="{EEE9BFD6-AFF1-8356-F5B8-A2B441719A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6948" y="4547393"/>
            <a:ext cx="7127875" cy="387404"/>
          </a:xfrm>
        </p:spPr>
        <p:txBody>
          <a:bodyPr/>
          <a:lstStyle>
            <a:lvl1pPr>
              <a:buNone/>
              <a:defRPr sz="2000">
                <a:solidFill>
                  <a:srgbClr val="D9AB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47333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99CB9F7-2CC5-2B3F-3BFE-316A33D23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9636"/>
          <a:stretch>
            <a:fillRect/>
          </a:stretch>
        </p:blipFill>
        <p:spPr>
          <a:xfrm>
            <a:off x="0" y="6254319"/>
            <a:ext cx="12192000" cy="60368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CEEEED1B-88E6-7E88-B068-E593B3868A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" b="85243"/>
          <a:stretch>
            <a:fillRect/>
          </a:stretch>
        </p:blipFill>
        <p:spPr>
          <a:xfrm>
            <a:off x="3239" y="577049"/>
            <a:ext cx="12185522" cy="43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47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_沒有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EEEED1B-88E6-7E88-B068-E593B3868A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4" b="85243"/>
          <a:stretch>
            <a:fillRect/>
          </a:stretch>
        </p:blipFill>
        <p:spPr>
          <a:xfrm>
            <a:off x="3239" y="577049"/>
            <a:ext cx="12185522" cy="43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8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_只有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B3A724E-4B5B-F43E-626D-D0FA96C044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499" y="6375726"/>
            <a:ext cx="2637560" cy="37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08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A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7F7794F9-9D6F-EDC4-EC6B-925AFB1974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" y="0"/>
            <a:ext cx="12185521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7B6F594-DCFD-9AE9-01D2-1B46E5ED9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6027" y="1747837"/>
            <a:ext cx="5589973" cy="1508125"/>
          </a:xfrm>
        </p:spPr>
        <p:txBody>
          <a:bodyPr anchor="b"/>
          <a:lstStyle>
            <a:lvl1pPr algn="ctr">
              <a:defRPr sz="60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6CE6259-D643-ECE3-1C11-E7C1551C0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027" y="3602039"/>
            <a:ext cx="5823752" cy="1401760"/>
          </a:xfrm>
        </p:spPr>
        <p:txBody>
          <a:bodyPr/>
          <a:lstStyle>
            <a:lvl1pPr marL="0" indent="0" algn="ctr">
              <a:buNone/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FA905ED-27CA-1A4F-592B-05B12FA2CD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12" y="345833"/>
            <a:ext cx="3733015" cy="52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307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內容投影片A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A4C1FC-B4E0-CA99-59F8-6445236E0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481" y="1137745"/>
            <a:ext cx="11341964" cy="4961213"/>
          </a:xfr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1E5C3EE9-4C87-7270-1862-D71215B85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9636"/>
          <a:stretch>
            <a:fillRect/>
          </a:stretch>
        </p:blipFill>
        <p:spPr>
          <a:xfrm>
            <a:off x="0" y="6254319"/>
            <a:ext cx="12192000" cy="603681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9CAB41A-4251-88B4-9EE0-1E77B5DF58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" r="228"/>
          <a:stretch/>
        </p:blipFill>
        <p:spPr>
          <a:xfrm>
            <a:off x="-16476" y="562213"/>
            <a:ext cx="12185522" cy="43500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EF27E14-0476-7415-AAC4-96DFFAC5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19"/>
            <a:ext cx="10515600" cy="56069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901455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1E5C3EE9-4C87-7270-1862-D71215B85F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9636"/>
          <a:stretch>
            <a:fillRect/>
          </a:stretch>
        </p:blipFill>
        <p:spPr>
          <a:xfrm>
            <a:off x="0" y="6254319"/>
            <a:ext cx="12192000" cy="603681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0351AC06-FDFC-3B0B-5663-7EEA41ECCC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" r="228"/>
          <a:stretch/>
        </p:blipFill>
        <p:spPr>
          <a:xfrm>
            <a:off x="-16476" y="562213"/>
            <a:ext cx="12185522" cy="43500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EF27E14-0476-7415-AAC4-96DFFAC5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19"/>
            <a:ext cx="10515600" cy="56069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186861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_沒有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F16714B-C6D2-75B7-734E-5F8CE522E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" r="228"/>
          <a:stretch/>
        </p:blipFill>
        <p:spPr>
          <a:xfrm>
            <a:off x="-16476" y="562213"/>
            <a:ext cx="12185522" cy="435006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EF27E14-0476-7415-AAC4-96DFFAC5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19"/>
            <a:ext cx="10515600" cy="560697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0149802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子章節標題A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D8B0C144-03D8-E91A-1842-5F8306B81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9" y="0"/>
            <a:ext cx="12185521" cy="685799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4ED6114A-71AA-4B85-0C12-A179E095B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32" y="3675355"/>
            <a:ext cx="7537141" cy="83385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40E722A-F61D-0410-B5BF-737113A92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948" y="3237078"/>
            <a:ext cx="6438962" cy="559586"/>
          </a:xfrm>
        </p:spPr>
        <p:txBody>
          <a:bodyPr/>
          <a:lstStyle>
            <a:lvl1pPr marL="0" indent="0">
              <a:buNone/>
              <a:defRPr sz="4000">
                <a:solidFill>
                  <a:srgbClr val="D9AB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17" name="內容版面配置區 16">
            <a:extLst>
              <a:ext uri="{FF2B5EF4-FFF2-40B4-BE49-F238E27FC236}">
                <a16:creationId xmlns:a16="http://schemas.microsoft.com/office/drawing/2014/main" id="{B4AF368F-26EE-E0D1-C511-D2F61CD0C10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6948" y="4547393"/>
            <a:ext cx="7127875" cy="387404"/>
          </a:xfrm>
        </p:spPr>
        <p:txBody>
          <a:bodyPr/>
          <a:lstStyle>
            <a:lvl1pPr>
              <a:buNone/>
              <a:defRPr sz="2000">
                <a:solidFill>
                  <a:srgbClr val="D9AB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228066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子章節標題B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D8B0C144-03D8-E91A-1842-5F8306B81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9" y="0"/>
            <a:ext cx="12185521" cy="6857999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id="{82F767C7-0695-7C20-A019-425255022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532" y="3675355"/>
            <a:ext cx="7537141" cy="83385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5" name="文字版面配置區 2">
            <a:extLst>
              <a:ext uri="{FF2B5EF4-FFF2-40B4-BE49-F238E27FC236}">
                <a16:creationId xmlns:a16="http://schemas.microsoft.com/office/drawing/2014/main" id="{276C183C-E257-4DE9-BC01-04ACE8A55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948" y="3237078"/>
            <a:ext cx="6438962" cy="559586"/>
          </a:xfrm>
        </p:spPr>
        <p:txBody>
          <a:bodyPr/>
          <a:lstStyle>
            <a:lvl1pPr marL="0" indent="0">
              <a:buNone/>
              <a:defRPr sz="4000">
                <a:solidFill>
                  <a:srgbClr val="D9AB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6" name="內容版面配置區 16">
            <a:extLst>
              <a:ext uri="{FF2B5EF4-FFF2-40B4-BE49-F238E27FC236}">
                <a16:creationId xmlns:a16="http://schemas.microsoft.com/office/drawing/2014/main" id="{EEE9BFD6-AFF1-8356-F5B8-A2B441719A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6948" y="4547393"/>
            <a:ext cx="7127875" cy="387404"/>
          </a:xfrm>
        </p:spPr>
        <p:txBody>
          <a:bodyPr/>
          <a:lstStyle>
            <a:lvl1pPr>
              <a:buNone/>
              <a:defRPr sz="2000">
                <a:solidFill>
                  <a:srgbClr val="D9AB5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262547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99CB9F7-2CC5-2B3F-3BFE-316A33D23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9636"/>
          <a:stretch>
            <a:fillRect/>
          </a:stretch>
        </p:blipFill>
        <p:spPr>
          <a:xfrm>
            <a:off x="0" y="6254319"/>
            <a:ext cx="12192000" cy="603681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1295BB24-AD67-4878-D073-5E65E35B72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" r="228"/>
          <a:stretch/>
        </p:blipFill>
        <p:spPr>
          <a:xfrm>
            <a:off x="-16476" y="562213"/>
            <a:ext cx="12185522" cy="43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50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_沒有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81574B8-7CDA-5BA6-CFA4-010002795F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" r="228"/>
          <a:stretch/>
        </p:blipFill>
        <p:spPr>
          <a:xfrm>
            <a:off x="-16476" y="562213"/>
            <a:ext cx="12185522" cy="43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20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_只有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B3A724E-4B5B-F43E-626D-D0FA96C044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499" y="6375726"/>
            <a:ext cx="2637560" cy="37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49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4461287-2810-B997-E988-D05DDD63F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3CDB02E-E480-448E-02A9-CAED4B168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418AB39-A603-6967-CA98-42DE81A568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fld id="{C0C2F1CB-1A80-4869-BE2D-C2057199DA31}" type="datetimeFigureOut">
              <a:rPr lang="zh-TW" altLang="en-US" smtClean="0"/>
              <a:pPr/>
              <a:t>2026/8/13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B700EBE-B6DC-0F3B-5B1F-F500B3D9B2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63A9248-CA51-CBCC-21CB-7A62EB469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fld id="{F6210DDB-1D0C-42F2-9CFC-488DEB04E93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8072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0" r:id="rId2"/>
    <p:sldLayoutId id="2147483679" r:id="rId3"/>
    <p:sldLayoutId id="2147483680" r:id="rId4"/>
    <p:sldLayoutId id="2147483651" r:id="rId5"/>
    <p:sldLayoutId id="2147483661" r:id="rId6"/>
    <p:sldLayoutId id="2147483678" r:id="rId7"/>
    <p:sldLayoutId id="2147483681" r:id="rId8"/>
    <p:sldLayoutId id="214748368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標準系統字體"/>
        <a:buChar char="-"/>
        <a:defRPr sz="24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4461287-2810-B997-E988-D05DDD63F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3CDB02E-E480-448E-02A9-CAED4B168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418AB39-A603-6967-CA98-42DE81A568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fld id="{C0C2F1CB-1A80-4869-BE2D-C2057199DA31}" type="datetimeFigureOut">
              <a:rPr lang="zh-TW" altLang="en-US" smtClean="0"/>
              <a:pPr/>
              <a:t>2026/8/13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B700EBE-B6DC-0F3B-5B1F-F500B3D9B2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63A9248-CA51-CBCC-21CB-7A62EB469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fld id="{F6210DDB-1D0C-42F2-9CFC-488DEB04E93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1341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標準系統字體"/>
        <a:buChar char="-"/>
        <a:defRPr sz="24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icrosoft JhengHei" panose="020B0604030504040204" pitchFamily="34" charset="-120"/>
          <a:ea typeface="Microsoft JhengHe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6027" y="1350336"/>
            <a:ext cx="5905406" cy="2341562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/>
              <a:t>AI桌面代理</a:t>
            </a:r>
            <a:r>
              <a:rPr lang="en-US" dirty="0"/>
              <a:t>：</a:t>
            </a:r>
            <a:br>
              <a:rPr lang="en-US" dirty="0"/>
            </a:br>
            <a:r>
              <a:rPr dirty="0" err="1"/>
              <a:t>把行政從「打字」變成「指令</a:t>
            </a:r>
            <a:r>
              <a:rPr dirty="0"/>
              <a:t>」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6027" y="4091136"/>
            <a:ext cx="5823752" cy="2033217"/>
          </a:xfrm>
        </p:spPr>
        <p:txBody>
          <a:bodyPr>
            <a:normAutofit/>
          </a:bodyPr>
          <a:lstStyle/>
          <a:p>
            <a:r>
              <a:rPr dirty="0" err="1"/>
              <a:t>東海大學教職員實作工作坊</a:t>
            </a:r>
            <a:endParaRPr lang="en-US" dirty="0"/>
          </a:p>
          <a:p>
            <a:r>
              <a:rPr lang="en-US" dirty="0"/>
              <a:t>2026-08-13</a:t>
            </a:r>
          </a:p>
          <a:p>
            <a:endParaRPr dirty="0"/>
          </a:p>
          <a:p>
            <a:r>
              <a:rPr dirty="0" err="1"/>
              <a:t>對象：東海大學AI種子同仁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dirty="0" err="1"/>
              <a:t>一般</a:t>
            </a:r>
            <a:r>
              <a:rPr dirty="0"/>
              <a:t> AI (Chat) — </a:t>
            </a:r>
            <a:r>
              <a:rPr dirty="0" err="1"/>
              <a:t>只有腦</a:t>
            </a:r>
            <a:endParaRPr dirty="0"/>
          </a:p>
          <a:p>
            <a:r>
              <a:rPr dirty="0" err="1"/>
              <a:t>只能「回答」問題</a:t>
            </a:r>
            <a:endParaRPr dirty="0"/>
          </a:p>
          <a:p>
            <a:r>
              <a:rPr dirty="0" err="1"/>
              <a:t>需要手動複製貼上資料給它</a:t>
            </a:r>
            <a:endParaRPr dirty="0"/>
          </a:p>
          <a:p>
            <a:r>
              <a:rPr dirty="0" err="1"/>
              <a:t>回答後再自己複製貼上回文件</a:t>
            </a:r>
            <a:endParaRPr dirty="0"/>
          </a:p>
          <a:p>
            <a:pPr lvl="2"/>
            <a:r>
              <a:rPr dirty="0"/>
              <a:t>AI Agent (Goose) — </a:t>
            </a:r>
            <a:r>
              <a:rPr dirty="0" err="1"/>
              <a:t>有腦也有手</a:t>
            </a:r>
            <a:endParaRPr dirty="0"/>
          </a:p>
          <a:p>
            <a:r>
              <a:rPr dirty="0" err="1"/>
              <a:t>不僅能回答，還能「執行</a:t>
            </a:r>
            <a:r>
              <a:rPr dirty="0"/>
              <a:t>」</a:t>
            </a:r>
          </a:p>
          <a:p>
            <a:r>
              <a:rPr dirty="0" err="1"/>
              <a:t>可以自己讀取你電腦裡的檔案</a:t>
            </a:r>
            <a:endParaRPr dirty="0"/>
          </a:p>
          <a:p>
            <a:r>
              <a:rPr dirty="0" err="1"/>
              <a:t>自己寫入檔案，甚至執行軟體</a:t>
            </a:r>
            <a:endParaRPr dirty="0"/>
          </a:p>
          <a:p>
            <a:r>
              <a:rPr dirty="0" err="1"/>
              <a:t>優勢</a:t>
            </a:r>
            <a:r>
              <a:rPr dirty="0"/>
              <a:t>： </a:t>
            </a:r>
            <a:r>
              <a:rPr dirty="0" err="1"/>
              <a:t>不需要學程式語言，設定好工作資料夾，下自然語言指令即可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什麼是 AI Agent（代理人）？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71E4710-BD00-B9F4-E05A-697D202C3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2"/>
            <a:r>
              <a:rPr dirty="0" err="1"/>
              <a:t>傳統行政痛點</a:t>
            </a:r>
            <a:endParaRPr dirty="0"/>
          </a:p>
          <a:p>
            <a:r>
              <a:rPr dirty="0" err="1"/>
              <a:t>重複性高：公告、會議記錄、報表格式轉換</a:t>
            </a:r>
            <a:endParaRPr dirty="0"/>
          </a:p>
          <a:p>
            <a:r>
              <a:rPr dirty="0" err="1"/>
              <a:t>傳統方式：複製貼上、人工排版、容易格式錯誤</a:t>
            </a:r>
            <a:endParaRPr dirty="0"/>
          </a:p>
          <a:p>
            <a:pPr lvl="2"/>
            <a:r>
              <a:rPr dirty="0" err="1"/>
              <a:t>耗時費力，佔用核心業務規劃時間</a:t>
            </a:r>
            <a:endParaRPr lang="en-US" dirty="0"/>
          </a:p>
          <a:p>
            <a:pPr lvl="2"/>
            <a:r>
              <a:rPr lang="zh-TW" altLang="en-US" dirty="0"/>
              <a:t>你現在的做法</a:t>
            </a:r>
          </a:p>
          <a:p>
            <a:r>
              <a:rPr lang="zh-TW" altLang="en-US" dirty="0"/>
              <a:t>摸索出好用的流程 → 休假</a:t>
            </a:r>
            <a:r>
              <a:rPr lang="en-US" altLang="zh-TW" dirty="0"/>
              <a:t>/</a:t>
            </a:r>
            <a:r>
              <a:rPr lang="zh-TW" altLang="en-US" dirty="0"/>
              <a:t>調單位 → 同事從頭來過</a:t>
            </a:r>
          </a:p>
          <a:p>
            <a:r>
              <a:rPr lang="zh-TW" altLang="en-US" dirty="0"/>
              <a:t>每次都要重新說明需求、貼資料、修改提示詞</a:t>
            </a:r>
          </a:p>
          <a:p>
            <a:r>
              <a:rPr lang="zh-TW" altLang="en-US" dirty="0"/>
              <a:t>知識跟人走，人離開就歸零</a:t>
            </a:r>
          </a:p>
          <a:p>
            <a:pPr lvl="2"/>
            <a:r>
              <a:rPr lang="zh-TW" altLang="en-US" dirty="0"/>
              <a:t>有 </a:t>
            </a:r>
            <a:r>
              <a:rPr lang="en" altLang="zh-TW" dirty="0"/>
              <a:t>Goose </a:t>
            </a:r>
            <a:r>
              <a:rPr lang="zh-TW" altLang="en-US" dirty="0"/>
              <a:t>食譜 之後</a:t>
            </a:r>
          </a:p>
          <a:p>
            <a:r>
              <a:rPr lang="zh-TW" altLang="en-US" dirty="0"/>
              <a:t>你做一次 → 存成 食譜 → 分享給同事 → 同事一鍵完成</a:t>
            </a:r>
          </a:p>
          <a:p>
            <a:r>
              <a:rPr lang="zh-TW" altLang="en-US" dirty="0"/>
              <a:t>全單位永久受益，新進人員秒上手</a:t>
            </a:r>
          </a:p>
          <a:p>
            <a:r>
              <a:rPr lang="zh-TW" altLang="en-US" dirty="0"/>
              <a:t>知識留在組織裡，不跟人走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為什麼現在需要</a:t>
            </a:r>
            <a:r>
              <a:rPr lang="zh-TW" altLang="en-US" dirty="0"/>
              <a:t>桌面代理工具</a:t>
            </a:r>
            <a:r>
              <a:rPr dirty="0"/>
              <a:t>？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E7CD5F9-60A3-F205-D323-4DF9C16D0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2"/>
            <a:r>
              <a:rPr dirty="0" err="1"/>
              <a:t>今日核心（Part</a:t>
            </a:r>
            <a:r>
              <a:rPr dirty="0"/>
              <a:t> 0 - Part 1）— </a:t>
            </a:r>
            <a:r>
              <a:rPr dirty="0" err="1"/>
              <a:t>今日焦點</a:t>
            </a:r>
            <a:endParaRPr dirty="0"/>
          </a:p>
          <a:p>
            <a:r>
              <a:rPr dirty="0"/>
              <a:t>§00 安裝設定：10 </a:t>
            </a:r>
            <a:r>
              <a:rPr dirty="0" err="1"/>
              <a:t>分鐘搞定環境</a:t>
            </a:r>
            <a:endParaRPr dirty="0"/>
          </a:p>
          <a:p>
            <a:r>
              <a:rPr dirty="0"/>
              <a:t>§01 </a:t>
            </a:r>
            <a:r>
              <a:rPr dirty="0" err="1"/>
              <a:t>什麼是</a:t>
            </a:r>
            <a:r>
              <a:rPr dirty="0"/>
              <a:t> </a:t>
            </a:r>
            <a:r>
              <a:rPr dirty="0" err="1"/>
              <a:t>Agent：從「問」變成「做</a:t>
            </a:r>
            <a:r>
              <a:rPr dirty="0"/>
              <a:t>」</a:t>
            </a:r>
          </a:p>
          <a:p>
            <a:r>
              <a:rPr dirty="0"/>
              <a:t>§02 第一天就上手：5 </a:t>
            </a:r>
            <a:r>
              <a:rPr dirty="0" err="1"/>
              <a:t>分鐘完成第一份公告</a:t>
            </a:r>
            <a:endParaRPr dirty="0"/>
          </a:p>
          <a:p>
            <a:r>
              <a:rPr dirty="0"/>
              <a:t>§03 </a:t>
            </a:r>
            <a:r>
              <a:rPr dirty="0" err="1"/>
              <a:t>GooseHints：Copy-Paste</a:t>
            </a:r>
            <a:r>
              <a:rPr dirty="0"/>
              <a:t> </a:t>
            </a:r>
            <a:r>
              <a:rPr dirty="0" err="1"/>
              <a:t>模板化</a:t>
            </a:r>
            <a:endParaRPr dirty="0"/>
          </a:p>
          <a:p>
            <a:r>
              <a:rPr dirty="0"/>
              <a:t>§04 </a:t>
            </a:r>
            <a:r>
              <a:rPr dirty="0" err="1"/>
              <a:t>個人化設定：學你的寫作風格</a:t>
            </a:r>
            <a:endParaRPr dirty="0"/>
          </a:p>
          <a:p>
            <a:r>
              <a:rPr dirty="0"/>
              <a:t>§05 </a:t>
            </a:r>
            <a:r>
              <a:rPr dirty="0" err="1"/>
              <a:t>桌面版應用：一鍵跑例行任務</a:t>
            </a:r>
            <a:endParaRPr dirty="0"/>
          </a:p>
          <a:p>
            <a:pPr lvl="2"/>
            <a:r>
              <a:rPr dirty="0" err="1"/>
              <a:t>進階與部署（Part</a:t>
            </a:r>
            <a:r>
              <a:rPr dirty="0"/>
              <a:t> 2 - Part 5）— </a:t>
            </a:r>
            <a:r>
              <a:rPr dirty="0" err="1"/>
              <a:t>後續課程</a:t>
            </a:r>
            <a:endParaRPr dirty="0"/>
          </a:p>
          <a:p>
            <a:r>
              <a:rPr dirty="0"/>
              <a:t>§06-§10 </a:t>
            </a:r>
            <a:r>
              <a:rPr dirty="0" err="1"/>
              <a:t>日常實作：會議記錄、報表檢查</a:t>
            </a:r>
            <a:endParaRPr dirty="0"/>
          </a:p>
          <a:p>
            <a:r>
              <a:rPr dirty="0"/>
              <a:t>§11-§14 </a:t>
            </a:r>
            <a:r>
              <a:rPr dirty="0" err="1"/>
              <a:t>進階自動化：排程與進階指令</a:t>
            </a:r>
            <a:endParaRPr dirty="0"/>
          </a:p>
          <a:p>
            <a:r>
              <a:rPr dirty="0"/>
              <a:t>§15-§17 </a:t>
            </a:r>
            <a:r>
              <a:rPr dirty="0" err="1"/>
              <a:t>工具與安全：權限模式</a:t>
            </a:r>
            <a:endParaRPr dirty="0"/>
          </a:p>
          <a:p>
            <a:r>
              <a:rPr dirty="0"/>
              <a:t>§18-§21 </a:t>
            </a:r>
            <a:r>
              <a:rPr dirty="0" err="1"/>
              <a:t>部署與團隊：將個人成果轉化為團隊</a:t>
            </a:r>
            <a:r>
              <a:rPr dirty="0"/>
              <a:t> SOP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課程與教材地圖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A6E30B5-E446-8D4C-4580-5F59C3053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2"/>
            <a:r>
              <a:rPr dirty="0" err="1"/>
              <a:t>步驟</a:t>
            </a:r>
            <a:r>
              <a:rPr dirty="0"/>
              <a:t> 1｜下載與申請 API</a:t>
            </a:r>
          </a:p>
          <a:p>
            <a:r>
              <a:rPr lang="zh-TW" altLang="en-US" dirty="0"/>
              <a:t>前往</a:t>
            </a:r>
            <a:r>
              <a:rPr lang="en-US" altLang="zh-TW" dirty="0"/>
              <a:t> </a:t>
            </a:r>
            <a:r>
              <a:rPr lang="en-US" altLang="zh-TW" dirty="0" err="1"/>
              <a:t>genai.thu.edu.tw</a:t>
            </a:r>
            <a:r>
              <a:rPr lang="en-US" altLang="zh-TW" dirty="0"/>
              <a:t> -&gt;</a:t>
            </a:r>
            <a:r>
              <a:rPr lang="zh-TW" altLang="en-US" dirty="0"/>
              <a:t>智慧</a:t>
            </a:r>
            <a:r>
              <a:rPr lang="en-US" altLang="zh-TW" dirty="0"/>
              <a:t>AI</a:t>
            </a:r>
            <a:r>
              <a:rPr lang="zh-TW" altLang="en-US" dirty="0"/>
              <a:t>助理與代理人</a:t>
            </a:r>
            <a:r>
              <a:rPr lang="en-US" altLang="zh-TW" dirty="0"/>
              <a:t> -&gt; </a:t>
            </a:r>
            <a:r>
              <a:rPr dirty="0"/>
              <a:t>Goose</a:t>
            </a:r>
            <a:r>
              <a:rPr lang="zh-TW" altLang="en-US" dirty="0"/>
              <a:t> 下載桌面版</a:t>
            </a:r>
            <a:endParaRPr dirty="0"/>
          </a:p>
          <a:p>
            <a:r>
              <a:rPr dirty="0" err="1"/>
              <a:t>前往</a:t>
            </a:r>
            <a:r>
              <a:rPr dirty="0"/>
              <a:t> </a:t>
            </a:r>
            <a:r>
              <a:rPr dirty="0" err="1"/>
              <a:t>api.ithu.tw</a:t>
            </a:r>
            <a:r>
              <a:rPr dirty="0"/>
              <a:t> </a:t>
            </a:r>
            <a:r>
              <a:rPr dirty="0" err="1"/>
              <a:t>申請</a:t>
            </a:r>
            <a:r>
              <a:rPr dirty="0"/>
              <a:t> API Key</a:t>
            </a:r>
          </a:p>
          <a:p>
            <a:pPr lvl="2"/>
            <a:r>
              <a:rPr dirty="0" err="1"/>
              <a:t>步驟</a:t>
            </a:r>
            <a:r>
              <a:rPr dirty="0"/>
              <a:t> 2｜Goose </a:t>
            </a:r>
            <a:r>
              <a:rPr dirty="0" err="1"/>
              <a:t>核心設定</a:t>
            </a:r>
            <a:endParaRPr dirty="0"/>
          </a:p>
          <a:p>
            <a:r>
              <a:rPr dirty="0"/>
              <a:t>Provider </a:t>
            </a:r>
            <a:r>
              <a:rPr dirty="0" err="1"/>
              <a:t>選「OpenAI</a:t>
            </a:r>
            <a:r>
              <a:rPr dirty="0"/>
              <a:t> </a:t>
            </a:r>
            <a:r>
              <a:rPr lang="en-US" dirty="0"/>
              <a:t> Compatible</a:t>
            </a:r>
            <a:r>
              <a:rPr dirty="0"/>
              <a:t>」</a:t>
            </a:r>
          </a:p>
          <a:p>
            <a:r>
              <a:rPr dirty="0"/>
              <a:t>API Base URL </a:t>
            </a:r>
            <a:r>
              <a:rPr dirty="0" err="1"/>
              <a:t>填入東海網址</a:t>
            </a:r>
            <a:r>
              <a:rPr lang="zh-TW" altLang="en-US" dirty="0"/>
              <a:t> </a:t>
            </a:r>
            <a:r>
              <a:rPr lang="en-US" altLang="zh-TW" dirty="0"/>
              <a:t>https://</a:t>
            </a:r>
            <a:r>
              <a:rPr lang="en-US" altLang="zh-TW" dirty="0" err="1"/>
              <a:t>api.ithu.tw</a:t>
            </a:r>
            <a:r>
              <a:rPr lang="en-US" altLang="zh-TW" dirty="0"/>
              <a:t>/v1</a:t>
            </a:r>
            <a:r>
              <a:rPr dirty="0"/>
              <a:t>，</a:t>
            </a:r>
            <a:r>
              <a:rPr lang="en-US" dirty="0"/>
              <a:t>勾選「此供應商需要輸入金鑰」，</a:t>
            </a:r>
            <a:r>
              <a:rPr lang="en-US" dirty="0" err="1"/>
              <a:t>貼上API</a:t>
            </a:r>
            <a:r>
              <a:rPr dirty="0"/>
              <a:t> Key</a:t>
            </a:r>
          </a:p>
          <a:p>
            <a:r>
              <a:rPr dirty="0"/>
              <a:t>Model </a:t>
            </a:r>
            <a:r>
              <a:rPr lang="zh-TW" altLang="en-US" dirty="0"/>
              <a:t>輸入</a:t>
            </a:r>
            <a:r>
              <a:rPr dirty="0"/>
              <a:t> vibe</a:t>
            </a:r>
            <a:r>
              <a:rPr lang="en-US" dirty="0"/>
              <a:t> , office </a:t>
            </a:r>
            <a:endParaRPr dirty="0"/>
          </a:p>
          <a:p>
            <a:pPr lvl="2"/>
            <a:r>
              <a:rPr dirty="0" err="1"/>
              <a:t>步驟</a:t>
            </a:r>
            <a:r>
              <a:rPr dirty="0"/>
              <a:t> 3｜啟用擴充功能 (Extensions)</a:t>
            </a:r>
          </a:p>
          <a:p>
            <a:r>
              <a:rPr dirty="0" err="1"/>
              <a:t>開啟</a:t>
            </a:r>
            <a:r>
              <a:rPr dirty="0"/>
              <a:t> </a:t>
            </a:r>
            <a:r>
              <a:rPr lang="zh-TW" altLang="zh-TW" dirty="0"/>
              <a:t>Chat Recall</a:t>
            </a:r>
            <a:r>
              <a:rPr lang="zh-TW" altLang="en-US" dirty="0"/>
              <a:t>、</a:t>
            </a:r>
            <a:r>
              <a:rPr lang="zh-TW" altLang="zh-TW" dirty="0"/>
              <a:t>Computer Controller</a:t>
            </a:r>
            <a:r>
              <a:rPr lang="en-US" altLang="zh-TW" dirty="0"/>
              <a:t> </a:t>
            </a:r>
            <a:r>
              <a:rPr lang="zh-TW" altLang="en-US" dirty="0"/>
              <a:t>、</a:t>
            </a:r>
            <a:r>
              <a:rPr lang="zh-TW" altLang="zh-TW" dirty="0"/>
              <a:t>Memory</a:t>
            </a:r>
            <a:r>
              <a:rPr lang="zh-TW" altLang="en-US" dirty="0"/>
              <a:t>、</a:t>
            </a:r>
            <a:r>
              <a:rPr lang="zh-TW" altLang="zh-TW" dirty="0"/>
              <a:t>Summarize</a:t>
            </a:r>
            <a:r>
              <a:rPr dirty="0"/>
              <a:t>（</a:t>
            </a:r>
            <a:r>
              <a:rPr dirty="0" err="1"/>
              <a:t>必備</a:t>
            </a:r>
            <a:r>
              <a:rPr dirty="0"/>
              <a:t>）</a:t>
            </a:r>
            <a:endParaRPr lang="en-US" dirty="0"/>
          </a:p>
          <a:p>
            <a:r>
              <a:rPr lang="zh-TW" altLang="en-US" dirty="0"/>
              <a:t>點選上方「瀏覽擴充功能」安裝</a:t>
            </a:r>
            <a:r>
              <a:rPr dirty="0"/>
              <a:t> PDF </a:t>
            </a:r>
            <a:r>
              <a:rPr lang="en-US" dirty="0"/>
              <a:t>Reader</a:t>
            </a:r>
            <a:r>
              <a:rPr lang="zh-TW" altLang="en-US" dirty="0"/>
              <a:t>、</a:t>
            </a:r>
            <a:endParaRPr dirty="0"/>
          </a:p>
          <a:p>
            <a:r>
              <a:rPr dirty="0" err="1"/>
              <a:t>賦予讀寫與處理文件的能力</a:t>
            </a:r>
            <a:endParaRPr dirty="0"/>
          </a:p>
          <a:p>
            <a:pPr lvl="2"/>
            <a:r>
              <a:rPr dirty="0" err="1"/>
              <a:t>步驟</a:t>
            </a:r>
            <a:r>
              <a:rPr dirty="0"/>
              <a:t> 4｜建立工作資料夾</a:t>
            </a:r>
          </a:p>
          <a:p>
            <a:r>
              <a:rPr dirty="0" err="1"/>
              <a:t>建立專屬資料夾（如</a:t>
            </a:r>
            <a:r>
              <a:rPr dirty="0"/>
              <a:t> D:\</a:t>
            </a:r>
            <a:r>
              <a:rPr dirty="0" err="1"/>
              <a:t>教務處</a:t>
            </a:r>
            <a:r>
              <a:rPr dirty="0"/>
              <a:t>\</a:t>
            </a:r>
            <a:r>
              <a:rPr lang="zh-TW" altLang="en-US" dirty="0"/>
              <a:t>工作區</a:t>
            </a:r>
            <a:r>
              <a:rPr dirty="0"/>
              <a:t>）</a:t>
            </a:r>
          </a:p>
          <a:p>
            <a:r>
              <a:rPr dirty="0" err="1"/>
              <a:t>權限設為智慧模式</a:t>
            </a:r>
            <a:r>
              <a:rPr lang="en-US" dirty="0"/>
              <a:t>(Smart)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Part 0：安裝設定，10 分鐘搞定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6A89B79-088C-F1DE-4B6E-A79F2C7E6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B213337-1672-1CAC-42B5-E78663DBB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" y="1066800"/>
            <a:ext cx="9969500" cy="4724400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3D0E3F67-6239-7DCE-CE30-43E3C491C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DEB89DFF-D1ED-70B9-67D5-734DFB3D1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46" y="233196"/>
            <a:ext cx="7772400" cy="586596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827118F-A639-A60E-CDC7-0DD93558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939" y="0"/>
            <a:ext cx="6115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E8A6D3CA-8590-311F-95BE-796A8100D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65" y="117513"/>
            <a:ext cx="7263587" cy="6060003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FF99D0FD-50E0-7DD9-B904-F0EDB6B5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80541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1C109F03-0510-3397-1D67-452A700B6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06" y="1042545"/>
            <a:ext cx="7044742" cy="4960937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304ED74C-74C3-AD66-945E-43F4EFAA3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218617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zh-TW" altLang="zh-TW" b="1" dirty="0"/>
              <a:t>情境：</a:t>
            </a:r>
            <a:r>
              <a:rPr lang="zh-TW" altLang="zh-TW" dirty="0"/>
              <a:t> 115 學年度開學日調整新聞稿（運用過往範本仿寫）</a:t>
            </a:r>
          </a:p>
          <a:p>
            <a:pPr lvl="0"/>
            <a:r>
              <a:rPr lang="zh-TW" altLang="zh-TW" b="1" dirty="0"/>
              <a:t>你輸入的指令：</a:t>
            </a:r>
            <a:endParaRPr lang="zh-TW" altLang="zh-TW" dirty="0"/>
          </a:p>
          <a:p>
            <a:pPr lvl="1"/>
            <a:r>
              <a:rPr lang="zh-TW" altLang="zh-TW" dirty="0"/>
              <a:t>請先參考目錄中的 新聞稿標準範本.docx</a:t>
            </a:r>
          </a:p>
          <a:p>
            <a:pPr lvl="1"/>
            <a:r>
              <a:rPr lang="zh-TW" altLang="zh-TW" dirty="0"/>
              <a:t>請以「115 學年度第一學期開學日調整」為主題，幫我擬一份新的新聞稿。</a:t>
            </a:r>
          </a:p>
          <a:p>
            <a:pPr lvl="1"/>
            <a:r>
              <a:rPr lang="zh-TW" altLang="zh-TW" dirty="0"/>
              <a:t>發布單位：東海大學教務處。</a:t>
            </a:r>
          </a:p>
          <a:p>
            <a:pPr lvl="1"/>
            <a:r>
              <a:rPr lang="zh-TW" altLang="zh-TW" b="1" dirty="0"/>
              <a:t>關鍵要求：</a:t>
            </a:r>
            <a:r>
              <a:rPr lang="zh-TW" altLang="zh-TW" dirty="0"/>
              <a:t> 請完全「仿寫」該範本的行文風格與段落結構（包含標題的下法、第一段導言的排版，以及長官引言的專屬格式）。</a:t>
            </a:r>
          </a:p>
          <a:p>
            <a:pPr lvl="0"/>
            <a:r>
              <a:rPr lang="zh-TW" altLang="zh-TW" b="1" dirty="0"/>
              <a:t>Goose 產出的結果：</a:t>
            </a:r>
            <a:endParaRPr lang="zh-TW" altLang="zh-TW" dirty="0"/>
          </a:p>
          <a:p>
            <a:pPr lvl="1"/>
            <a:r>
              <a:rPr lang="zh-TW" altLang="zh-TW" dirty="0"/>
              <a:t>精準複製既有範本的公關口吻與排版，不流於 AI 預設的生硬語氣。</a:t>
            </a:r>
          </a:p>
          <a:p>
            <a:pPr lvl="1"/>
            <a:r>
              <a:rPr lang="zh-TW" altLang="zh-TW" dirty="0"/>
              <a:t>自動將新資訊無縫帶入機構專屬的新聞稿框架，一次到位。</a:t>
            </a:r>
          </a:p>
          <a:p>
            <a:pPr lvl="0"/>
            <a:r>
              <a:rPr lang="zh-TW" altLang="zh-TW" b="1" dirty="0"/>
              <a:t>可接續指令：</a:t>
            </a:r>
            <a:r>
              <a:rPr lang="zh-TW" altLang="zh-TW" dirty="0"/>
              <a:t> 「請再參考 社群貼文範例.txt，將這篇新聞稿改寫為 IG 貼文」、「</a:t>
            </a:r>
            <a:r>
              <a:rPr lang="zh-TW" altLang="en-US" dirty="0"/>
              <a:t>另外做一個英文版，也存成</a:t>
            </a:r>
            <a:r>
              <a:rPr lang="en-US" altLang="zh-TW" dirty="0"/>
              <a:t>docx</a:t>
            </a:r>
            <a:r>
              <a:rPr lang="zh-TW" altLang="zh-TW" dirty="0"/>
              <a:t>」。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§02 第一天就上手：5 分鐘公告草稿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3037C0A-2407-65B7-6A65-E630B3B1D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4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9D260D5B-65EE-93DE-201D-7553A1CEC9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639" y="1492250"/>
            <a:ext cx="9817100" cy="3873500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4F932D9B-6DED-BA8A-79EB-445DB446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7C6115C2-CBCB-55EE-6CAC-7A772505C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22" y="2490234"/>
            <a:ext cx="5956300" cy="32385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6327DA93-7D6D-D716-3479-F4828EC78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1" y="1708371"/>
            <a:ext cx="17026119" cy="344125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A0FC931-326C-0AB9-E201-1450567D3F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1" y="1129266"/>
            <a:ext cx="15673709" cy="488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9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**</a:t>
            </a:r>
            <a:r>
              <a:rPr dirty="0" err="1"/>
              <a:t>概念</a:t>
            </a:r>
            <a:r>
              <a:rPr dirty="0"/>
              <a:t>：** </a:t>
            </a:r>
            <a:r>
              <a:rPr dirty="0" err="1"/>
              <a:t>不想每次重複交代？用</a:t>
            </a:r>
            <a:r>
              <a:rPr dirty="0"/>
              <a:t> Hints </a:t>
            </a:r>
            <a:r>
              <a:rPr dirty="0" err="1"/>
              <a:t>讓</a:t>
            </a:r>
            <a:r>
              <a:rPr dirty="0"/>
              <a:t> Goose </a:t>
            </a:r>
            <a:r>
              <a:rPr dirty="0" err="1"/>
              <a:t>變成本能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lvl="2"/>
            <a:r>
              <a:rPr dirty="0" err="1"/>
              <a:t>全</a:t>
            </a:r>
            <a:r>
              <a:rPr lang="zh-TW" altLang="en-US" dirty="0"/>
              <a:t>機</a:t>
            </a:r>
            <a:r>
              <a:rPr dirty="0"/>
              <a:t> Hints  — </a:t>
            </a:r>
            <a:r>
              <a:rPr dirty="0" err="1"/>
              <a:t>套用於所有對話</a:t>
            </a:r>
            <a:r>
              <a:rPr lang="zh-TW" altLang="en-US" dirty="0"/>
              <a:t>（未選取資料夾時可以設定）</a:t>
            </a:r>
            <a:endParaRPr dirty="0"/>
          </a:p>
          <a:p>
            <a:r>
              <a:rPr dirty="0" err="1"/>
              <a:t>我是東海大學教務處行政人員</a:t>
            </a:r>
            <a:endParaRPr dirty="0"/>
          </a:p>
          <a:p>
            <a:r>
              <a:rPr dirty="0" err="1"/>
              <a:t>所有輸出請使用繁體中文</a:t>
            </a:r>
            <a:endParaRPr dirty="0"/>
          </a:p>
          <a:p>
            <a:r>
              <a:rPr dirty="0" err="1"/>
              <a:t>公告結尾統一加上</a:t>
            </a:r>
            <a:r>
              <a:rPr dirty="0"/>
              <a:t>「</a:t>
            </a:r>
            <a:r>
              <a:rPr lang="zh-TW" altLang="en-US" dirty="0"/>
              <a:t>哆啦Ａ夢</a:t>
            </a:r>
            <a:r>
              <a:rPr dirty="0"/>
              <a:t>」</a:t>
            </a:r>
            <a:endParaRPr lang="en-US" dirty="0"/>
          </a:p>
          <a:p>
            <a:endParaRPr dirty="0"/>
          </a:p>
          <a:p>
            <a:pPr lvl="2"/>
            <a:r>
              <a:rPr lang="zh-TW" altLang="en-US" dirty="0"/>
              <a:t>資料夾</a:t>
            </a:r>
            <a:r>
              <a:rPr dirty="0"/>
              <a:t> Hints  — </a:t>
            </a:r>
            <a:r>
              <a:rPr dirty="0" err="1"/>
              <a:t>專屬特定資料夾</a:t>
            </a:r>
            <a:r>
              <a:rPr dirty="0"/>
              <a:t>（.</a:t>
            </a:r>
            <a:r>
              <a:rPr dirty="0" err="1"/>
              <a:t>goosehints</a:t>
            </a:r>
            <a:r>
              <a:rPr dirty="0"/>
              <a:t>）</a:t>
            </a:r>
          </a:p>
          <a:p>
            <a:r>
              <a:rPr dirty="0" err="1"/>
              <a:t>此資料夾檔案命名規則：YYYYMMDD-事由-版本.md</a:t>
            </a:r>
            <a:endParaRPr dirty="0"/>
          </a:p>
          <a:p>
            <a:r>
              <a:rPr dirty="0" err="1"/>
              <a:t>修改內容時請產生新版本，勿覆蓋原檔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§03 GooseHints：寫一次永久記住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1E23923-5388-5D1B-85A3-4FA8B1CAE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432A5DB-7451-3B96-864F-E4A6F7226A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67" y="1435100"/>
            <a:ext cx="9169400" cy="3987800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2924EE60-0E8A-1FF9-F204-F28CFA034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894"/>
            <a:ext cx="10515600" cy="560697"/>
          </a:xfrm>
        </p:spPr>
        <p:txBody>
          <a:bodyPr>
            <a:normAutofit fontScale="90000"/>
          </a:bodyPr>
          <a:lstStyle/>
          <a:p>
            <a:r>
              <a:rPr kumimoji="1" lang="zh-TW" altLang="en-US" dirty="0"/>
              <a:t>這張圖還是本地</a:t>
            </a:r>
            <a:r>
              <a:rPr kumimoji="1" lang="en-US" altLang="zh-TW" dirty="0"/>
              <a:t> </a:t>
            </a:r>
            <a:r>
              <a:rPr kumimoji="1" lang="en-US" altLang="zh-TW" dirty="0" err="1"/>
              <a:t>goosehints</a:t>
            </a:r>
            <a:r>
              <a:rPr kumimoji="1" lang="zh-TW" altLang="en-US" dirty="0"/>
              <a:t> ，</a:t>
            </a:r>
            <a:br>
              <a:rPr kumimoji="1" lang="en-US" altLang="zh-TW" dirty="0"/>
            </a:br>
            <a:r>
              <a:rPr kumimoji="1" lang="zh-TW" altLang="en-US" dirty="0"/>
              <a:t>只影響個人資料夾</a:t>
            </a:r>
          </a:p>
        </p:txBody>
      </p:sp>
    </p:spTree>
    <p:extLst>
      <p:ext uri="{BB962C8B-B14F-4D97-AF65-F5344CB8AC3E}">
        <p14:creationId xmlns:p14="http://schemas.microsoft.com/office/powerpoint/2010/main" val="327469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**</a:t>
            </a:r>
            <a:r>
              <a:rPr dirty="0" err="1"/>
              <a:t>你把成功流程打包成</a:t>
            </a:r>
            <a:r>
              <a:rPr dirty="0"/>
              <a:t> </a:t>
            </a:r>
            <a:r>
              <a:rPr dirty="0" err="1"/>
              <a:t>Recipe，同事一鍵重現</a:t>
            </a:r>
            <a:r>
              <a:rPr dirty="0"/>
              <a:t> — </a:t>
            </a:r>
            <a:r>
              <a:rPr dirty="0" err="1"/>
              <a:t>知識留在組織，不跟人走</a:t>
            </a:r>
            <a:r>
              <a:rPr dirty="0"/>
              <a:t>**</a:t>
            </a:r>
          </a:p>
          <a:p>
            <a:pPr lvl="2"/>
            <a:r>
              <a:rPr dirty="0" err="1"/>
              <a:t>三步驟</a:t>
            </a:r>
            <a:endParaRPr dirty="0"/>
          </a:p>
          <a:p>
            <a:r>
              <a:rPr dirty="0"/>
              <a:t>1. **</a:t>
            </a:r>
            <a:r>
              <a:rPr dirty="0" err="1"/>
              <a:t>做一次</a:t>
            </a:r>
            <a:r>
              <a:rPr dirty="0"/>
              <a:t>：** </a:t>
            </a:r>
            <a:r>
              <a:rPr dirty="0" err="1"/>
              <a:t>在</a:t>
            </a:r>
            <a:r>
              <a:rPr dirty="0"/>
              <a:t> Goose </a:t>
            </a:r>
            <a:r>
              <a:rPr dirty="0" err="1"/>
              <a:t>裡完成一個成功的行政任務（如公告草稿生成</a:t>
            </a:r>
            <a:r>
              <a:rPr dirty="0"/>
              <a:t>）</a:t>
            </a:r>
          </a:p>
          <a:p>
            <a:r>
              <a:rPr dirty="0"/>
              <a:t>2. **</a:t>
            </a:r>
            <a:r>
              <a:rPr dirty="0" err="1"/>
              <a:t>存成</a:t>
            </a:r>
            <a:r>
              <a:rPr dirty="0"/>
              <a:t> Recipe：** </a:t>
            </a:r>
            <a:r>
              <a:rPr dirty="0" err="1"/>
              <a:t>將完整流程（指令</a:t>
            </a:r>
            <a:r>
              <a:rPr dirty="0"/>
              <a:t> + Hints + </a:t>
            </a:r>
            <a:r>
              <a:rPr dirty="0" err="1"/>
              <a:t>設定）打包成可分享的</a:t>
            </a:r>
            <a:r>
              <a:rPr dirty="0"/>
              <a:t> Recipe</a:t>
            </a:r>
          </a:p>
          <a:p>
            <a:r>
              <a:rPr dirty="0"/>
              <a:t>3. **</a:t>
            </a:r>
            <a:r>
              <a:rPr dirty="0" err="1"/>
              <a:t>分享給同事</a:t>
            </a:r>
            <a:r>
              <a:rPr dirty="0"/>
              <a:t>：** </a:t>
            </a:r>
            <a:r>
              <a:rPr dirty="0" err="1"/>
              <a:t>同事匯入</a:t>
            </a:r>
            <a:r>
              <a:rPr dirty="0"/>
              <a:t> </a:t>
            </a:r>
            <a:r>
              <a:rPr dirty="0" err="1"/>
              <a:t>Recipe，指向自己的工作資料夾，一鍵達到相同效果</a:t>
            </a:r>
            <a:endParaRPr dirty="0"/>
          </a:p>
          <a:p>
            <a:pPr lvl="2"/>
            <a:r>
              <a:rPr dirty="0" err="1"/>
              <a:t>實際場景</a:t>
            </a:r>
            <a:endParaRPr dirty="0"/>
          </a:p>
          <a:p>
            <a:r>
              <a:rPr dirty="0" err="1"/>
              <a:t>教務處公告</a:t>
            </a:r>
            <a:r>
              <a:rPr dirty="0"/>
              <a:t> Recipe → 學務處直接套用，3 </a:t>
            </a:r>
            <a:r>
              <a:rPr dirty="0" err="1"/>
              <a:t>分鐘產出學務處版本</a:t>
            </a:r>
            <a:endParaRPr dirty="0"/>
          </a:p>
          <a:p>
            <a:r>
              <a:rPr dirty="0" err="1"/>
              <a:t>會議記錄</a:t>
            </a:r>
            <a:r>
              <a:rPr dirty="0"/>
              <a:t> Recipe → </a:t>
            </a:r>
            <a:r>
              <a:rPr dirty="0" err="1"/>
              <a:t>總務處匯入，丟入筆記自動整理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Recipe：做一次，全單位重現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85E9C6F-0C5C-D5A6-0A93-4CCB2C192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BD991547-BC75-9C06-AFD0-F439E326C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731132"/>
            <a:ext cx="10934700" cy="3073400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D34D4E57-5D90-0A92-4610-BD6333E9E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43A3ED3-6A8D-2A8B-C3E0-775C4C72C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676053"/>
            <a:ext cx="7772400" cy="470573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E4D02655-61A3-54C6-CA7C-CD5E6F4DEA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050" y="904801"/>
            <a:ext cx="6311900" cy="455930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7BAA138-51EB-8F04-7595-946D2891E8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226" y="0"/>
            <a:ext cx="7472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7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zh-TW" altLang="zh-TW" b="1" dirty="0"/>
              <a:t>【進階應用】報表清洗大食譜：一鍵完成「資料格式化 ＋ 個資去識別」</a:t>
            </a:r>
            <a:endParaRPr lang="zh-TW" altLang="zh-TW" dirty="0"/>
          </a:p>
          <a:p>
            <a:pPr lvl="1"/>
            <a:r>
              <a:rPr lang="zh-TW" altLang="zh-TW" b="1" dirty="0"/>
              <a:t>實際場景：</a:t>
            </a:r>
            <a:r>
              <a:rPr lang="zh-TW" altLang="zh-TW" dirty="0"/>
              <a:t> 處理學生保險、兵役減免等需要高度隱私合規的跨處室名冊。</a:t>
            </a:r>
          </a:p>
          <a:p>
            <a:pPr lvl="1"/>
            <a:r>
              <a:rPr lang="zh-TW" altLang="zh-TW" b="1" dirty="0"/>
              <a:t>食譜指示（Recipe Instructions）：</a:t>
            </a:r>
            <a:endParaRPr lang="zh-TW" altLang="zh-TW" dirty="0"/>
          </a:p>
          <a:p>
            <a:pPr lvl="2"/>
            <a:r>
              <a:rPr lang="zh-TW" altLang="zh-TW" dirty="0"/>
              <a:t>「請將匯入的 Excel 名冊進行以下處理：</a:t>
            </a:r>
          </a:p>
          <a:p>
            <a:pPr lvl="3"/>
            <a:r>
              <a:rPr lang="zh-TW" altLang="zh-TW" b="1" dirty="0"/>
              <a:t>個資遮蔽：</a:t>
            </a:r>
            <a:r>
              <a:rPr lang="zh-TW" altLang="zh-TW" dirty="0"/>
              <a:t> 姓名中間字替換為『O』，身分證字號僅保留前兩碼與末兩碼（其餘以 * 遮蔽）。</a:t>
            </a:r>
          </a:p>
          <a:p>
            <a:pPr lvl="3"/>
            <a:r>
              <a:rPr lang="zh-TW" altLang="zh-TW" b="1" dirty="0"/>
              <a:t>數據標準化：</a:t>
            </a:r>
            <a:r>
              <a:rPr lang="zh-TW" altLang="zh-TW" dirty="0"/>
              <a:t> 金額自動加上千分位，日期統一轉換為『民國年』格式。」</a:t>
            </a:r>
          </a:p>
          <a:p>
            <a:pPr lvl="1"/>
            <a:r>
              <a:rPr lang="zh-TW" altLang="zh-TW" b="1" dirty="0"/>
              <a:t>Agent 亮點：</a:t>
            </a:r>
            <a:endParaRPr lang="zh-TW" altLang="zh-TW" dirty="0"/>
          </a:p>
          <a:p>
            <a:pPr lvl="2"/>
            <a:r>
              <a:rPr lang="zh-TW" altLang="zh-TW" b="1" dirty="0"/>
              <a:t>告別複雜公式：</a:t>
            </a:r>
            <a:r>
              <a:rPr lang="zh-TW" altLang="zh-TW" dirty="0"/>
              <a:t> 徹底擺脫 REPLACE、MID 與儲存格格式設定的無盡深淵。</a:t>
            </a:r>
          </a:p>
          <a:p>
            <a:pPr lvl="2"/>
            <a:r>
              <a:rPr lang="zh-TW" altLang="zh-TW" b="1" dirty="0"/>
              <a:t>行政自動化：</a:t>
            </a:r>
            <a:r>
              <a:rPr lang="zh-TW" altLang="zh-TW" dirty="0"/>
              <a:t> 將「資料清理」與「隱私保護」兩道手續濃縮成一句話，交給 Agent 一次跑完，直接產出可發布的安全報表。</a:t>
            </a:r>
          </a:p>
          <a:p>
            <a:r>
              <a:rPr lang="zh-TW" altLang="zh-TW" dirty="0"/>
              <a:t>各位平常在整理名冊時，要改日期格式、要加千分位，還要特別小心把身分證字號遮好，光是下 Excel 公式就頭昏眼花。但現在，我們把這些需求全部寫進這個『報表清洗大食譜』裡。以後你拿到任何原始名單，只要匯入給 Agent，它就會像一個懂 Excel 又懂個資法的熟手助理，三秒鐘把乾淨、合規的報表生出來給你。」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Part 2：日常行政自動化實作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1C4C05F-9965-6874-9673-1092E6B87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35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2"/>
            <a:r>
              <a:rPr dirty="0"/>
              <a:t>Week 1｜今日 — </a:t>
            </a:r>
            <a:r>
              <a:rPr dirty="0" err="1"/>
              <a:t>基礎賦能</a:t>
            </a:r>
            <a:endParaRPr dirty="0"/>
          </a:p>
          <a:p>
            <a:r>
              <a:rPr dirty="0" err="1"/>
              <a:t>完成環境設定、體驗自動化產出、建立專屬</a:t>
            </a:r>
            <a:r>
              <a:rPr dirty="0"/>
              <a:t> </a:t>
            </a:r>
            <a:r>
              <a:rPr dirty="0" err="1"/>
              <a:t>GooseHints</a:t>
            </a:r>
            <a:endParaRPr dirty="0"/>
          </a:p>
          <a:p>
            <a:pPr lvl="2"/>
            <a:r>
              <a:rPr dirty="0"/>
              <a:t>Week 2｜下週 — </a:t>
            </a:r>
            <a:r>
              <a:rPr dirty="0" err="1"/>
              <a:t>痛點盤點</a:t>
            </a:r>
            <a:endParaRPr dirty="0"/>
          </a:p>
          <a:p>
            <a:r>
              <a:rPr dirty="0" err="1"/>
              <a:t>回到單位進行「重複性工作盤點</a:t>
            </a:r>
            <a:r>
              <a:rPr dirty="0"/>
              <a:t>」，</a:t>
            </a:r>
            <a:r>
              <a:rPr dirty="0" err="1"/>
              <a:t>找出耗時任務</a:t>
            </a:r>
            <a:endParaRPr lang="en-US" dirty="0"/>
          </a:p>
          <a:p>
            <a:pPr lvl="2"/>
            <a:r>
              <a:rPr lang="zh-TW" altLang="en-US" dirty="0"/>
              <a:t>第二週：行政流程體檢（回家作業）</a:t>
            </a:r>
          </a:p>
          <a:p>
            <a:r>
              <a:rPr lang="zh-TW" altLang="en-US" dirty="0"/>
              <a:t>觀察並記錄未來一週的工作：</a:t>
            </a:r>
          </a:p>
          <a:p>
            <a:r>
              <a:rPr lang="zh-TW" altLang="en-US" dirty="0"/>
              <a:t>哪項工作需要不斷「複製貼上」？</a:t>
            </a:r>
          </a:p>
          <a:p>
            <a:r>
              <a:rPr lang="zh-TW" altLang="en-US" dirty="0"/>
              <a:t>哪個報表每個月都要手動轉換格式？</a:t>
            </a:r>
          </a:p>
          <a:p>
            <a:r>
              <a:rPr lang="zh-TW" altLang="en-US" dirty="0"/>
              <a:t>哪種信件總是找以前的草稿來改？</a:t>
            </a:r>
          </a:p>
          <a:p>
            <a:endParaRPr dirty="0"/>
          </a:p>
          <a:p>
            <a:pPr lvl="2"/>
            <a:r>
              <a:rPr dirty="0"/>
              <a:t>Week 3｜實體 — </a:t>
            </a:r>
            <a:r>
              <a:rPr dirty="0" err="1"/>
              <a:t>解方共創</a:t>
            </a:r>
            <a:endParaRPr dirty="0"/>
          </a:p>
          <a:p>
            <a:r>
              <a:rPr dirty="0" err="1"/>
              <a:t>帶著清單回來一對一討論，設計</a:t>
            </a:r>
            <a:r>
              <a:rPr dirty="0"/>
              <a:t> AI </a:t>
            </a:r>
            <a:r>
              <a:rPr dirty="0" err="1"/>
              <a:t>自動化流程</a:t>
            </a:r>
            <a:endParaRPr lang="en-US" dirty="0"/>
          </a:p>
          <a:p>
            <a:r>
              <a:rPr lang="zh-TW" altLang="en-US" dirty="0"/>
              <a:t>**已經成功的：** 分享自動化腳本與食譜</a:t>
            </a:r>
            <a:endParaRPr lang="en" altLang="zh-TW" dirty="0"/>
          </a:p>
          <a:p>
            <a:r>
              <a:rPr lang="en" altLang="zh-TW" dirty="0"/>
              <a:t>**</a:t>
            </a:r>
            <a:r>
              <a:rPr lang="zh-TW" altLang="en-US" dirty="0"/>
              <a:t>卡關做不出來的：** 現場幫忙寫提示詞</a:t>
            </a:r>
            <a:r>
              <a:rPr lang="zh-TW" altLang="en" dirty="0"/>
              <a:t>、</a:t>
            </a:r>
            <a:r>
              <a:rPr lang="zh-TW" altLang="en-US" dirty="0"/>
              <a:t>設計工作流程</a:t>
            </a:r>
          </a:p>
          <a:p>
            <a:endParaRPr lang="en-US" dirty="0"/>
          </a:p>
          <a:p>
            <a:endParaRPr dirty="0"/>
          </a:p>
          <a:p>
            <a:pPr lvl="2"/>
            <a:r>
              <a:rPr dirty="0"/>
              <a:t>Week 4｜實體 — </a:t>
            </a:r>
            <a:r>
              <a:rPr dirty="0" err="1"/>
              <a:t>落地優化</a:t>
            </a:r>
            <a:endParaRPr dirty="0"/>
          </a:p>
          <a:p>
            <a:r>
              <a:rPr dirty="0" err="1"/>
              <a:t>延續進度，排錯與優化，產出單位專屬</a:t>
            </a:r>
            <a:r>
              <a:rPr dirty="0"/>
              <a:t> SOP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不只是上課：四週 AI 加速計畫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60F8D94-4435-5D25-0913-549878552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8" y="0"/>
            <a:ext cx="12116982" cy="68121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CB7C6-5303-4E3D-913C-33DC0B7B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t>Goose AI 行政實作工作坊</a:t>
            </a:r>
          </a:p>
          <a:p>
            <a:r>
              <a:t>新版案例專用｜從單次指令，到可驗收、可分享的 Recipe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8352E-0570-49D4-9A98-B33D4803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Goose AI 行政實作工作坊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FB52439-FE64-C4BC-B051-5A660735F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848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66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CB7C6-5303-4E3D-913C-33DC0B7B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t>實作一｜新聞稿仿寫</a:t>
            </a:r>
          </a:p>
          <a:p>
            <a:r>
              <a:t>不是「寫一篇公告」，而是依公事處既有新聞語言產出可審稿草稿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8352E-0570-49D4-9A98-B33D4803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實作一｜新聞稿仿寫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CC518C47-E89F-A88A-FB9B-025835047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76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CB7C6-5303-4E3D-913C-33DC0B7B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t>新聞稿的「像」要像在哪裡？</a:t>
            </a:r>
          </a:p>
          <a:p>
            <a:r>
              <a:t>以公共事務暨校友服務處新聞頁為風格參照；內容事實仍只依課堂素材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8352E-0570-49D4-9A98-B33D4803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新聞稿的「像」要像在哪裡？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6968F77-11B2-A796-556D-8D8E24D03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090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CB7C6-5303-4E3D-913C-33DC0B7B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t>實作二｜會議筆記變成可追蹤工作</a:t>
            </a:r>
          </a:p>
          <a:p>
            <a:r>
              <a:t>來源檔：04_招生宣導協調會_原始筆記.txt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8352E-0570-49D4-9A98-B33D4803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實作二｜會議筆記變成可追蹤工作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0E5A91E-75F5-4110-0157-094E11522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27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CB7C6-5303-4E3D-913C-33DC0B7B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t>實作三｜Excel 格式化與個資去識別</a:t>
            </a:r>
          </a:p>
          <a:p>
            <a:r>
              <a:t>來源檔：05_學生保險原始名冊_全為虛構.xlsx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8352E-0570-49D4-9A98-B33D4803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實作三｜Excel 格式化與個資去識別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B925DE8A-055E-8DC1-BE1A-D9053FDD27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855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CB7C6-5303-4E3D-913C-33DC0B7B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t>實作四 A｜兩份 Excel 比對名單差異</a:t>
            </a:r>
          </a:p>
          <a:p>
            <a:r>
              <a:t>08_A_研習報名名單 ＋ 09_B_研習現場簽到名單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8352E-0570-49D4-9A98-B33D4803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實作四 A｜兩份 Excel 比對名單差異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90A2AA0E-063B-DB6B-4EE6-FAE87BF6B7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6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CB7C6-5303-4E3D-913C-33DC0B7B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t>實作四 B｜合併成同一個大名單</a:t>
            </a:r>
          </a:p>
          <a:p>
            <a:r>
              <a:t>合併不是直接上下貼：要保留來源、去重規則與衝突紀錄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8352E-0570-49D4-9A98-B33D4803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實作四 B｜合併成同一個大名單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F838086E-09F0-EA43-B4EC-70ABCD0607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848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67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34CB7C6-5303-4E3D-913C-33DC0B7B1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t>Recipe 不是長提示詞，是可驗收的流程</a:t>
            </a:r>
          </a:p>
          <a:p>
            <a:r>
              <a:t>好的 Recipe 把輸入、步驟、限制與輸出一起固定下來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08352E-0570-49D4-9A98-B33D4803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Recipe 不是長提示詞，是可驗收的流程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E0FCDCF1-6436-753E-F873-A3642895C1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11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B860C2E3852F8240B5B772DFFA7793FB" ma:contentTypeVersion="15" ma:contentTypeDescription="建立新的文件。" ma:contentTypeScope="" ma:versionID="5554e140a4c0aca56a51386f6224e68a">
  <xsd:schema xmlns:xsd="http://www.w3.org/2001/XMLSchema" xmlns:xs="http://www.w3.org/2001/XMLSchema" xmlns:p="http://schemas.microsoft.com/office/2006/metadata/properties" xmlns:ns2="6572bb6d-2469-4ec8-8769-909954beafe3" xmlns:ns3="d1a806a9-6fda-485e-b2b5-89f77eba95f9" targetNamespace="http://schemas.microsoft.com/office/2006/metadata/properties" ma:root="true" ma:fieldsID="89e46571cdf7e6d46981416b210d86a4" ns2:_="" ns3:_="">
    <xsd:import namespace="6572bb6d-2469-4ec8-8769-909954beafe3"/>
    <xsd:import namespace="d1a806a9-6fda-485e-b2b5-89f77eba95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2bb6d-2469-4ec8-8769-909954beaf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影像標籤" ma:readOnly="false" ma:fieldId="{5cf76f15-5ced-4ddc-b409-7134ff3c332f}" ma:taxonomyMulti="true" ma:sspId="0ef3d27a-7eb8-4cc3-9aa0-71fec77af4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806a9-6fda-485e-b2b5-89f77eba95f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57cf83b-0841-442c-af5a-c53cb86e1535}" ma:internalName="TaxCatchAll" ma:showField="CatchAllData" ma:web="d1a806a9-6fda-485e-b2b5-89f77eba95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用對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用詳細資料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72bb6d-2469-4ec8-8769-909954beafe3">
      <Terms xmlns="http://schemas.microsoft.com/office/infopath/2007/PartnerControls"/>
    </lcf76f155ced4ddcb4097134ff3c332f>
    <TaxCatchAll xmlns="d1a806a9-6fda-485e-b2b5-89f77eba95f9" xsi:nil="true"/>
  </documentManagement>
</p:properties>
</file>

<file path=customXml/itemProps1.xml><?xml version="1.0" encoding="utf-8"?>
<ds:datastoreItem xmlns:ds="http://schemas.openxmlformats.org/officeDocument/2006/customXml" ds:itemID="{B659E079-531A-48B4-A121-732874BA1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72bb6d-2469-4ec8-8769-909954beafe3"/>
    <ds:schemaRef ds:uri="d1a806a9-6fda-485e-b2b5-89f77eba95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7ECC9E-44F6-476F-B924-F1AAA2025A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22F2CF-319F-4478-B5DA-60F834EB6F74}">
  <ds:schemaRefs>
    <ds:schemaRef ds:uri="http://schemas.microsoft.com/office/2006/metadata/properties"/>
    <ds:schemaRef ds:uri="http://schemas.microsoft.com/office/infopath/2007/PartnerControls"/>
    <ds:schemaRef ds:uri="6572bb6d-2469-4ec8-8769-909954beafe3"/>
    <ds:schemaRef ds:uri="d1a806a9-6fda-485e-b2b5-89f77eba95f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1339</Words>
  <Application>Microsoft Macintosh PowerPoint</Application>
  <PresentationFormat>寬螢幕</PresentationFormat>
  <Paragraphs>167</Paragraphs>
  <Slides>24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24</vt:i4>
      </vt:variant>
    </vt:vector>
  </HeadingPairs>
  <TitlesOfParts>
    <vt:vector size="31" baseType="lpstr">
      <vt:lpstr>Microsoft JhengHei</vt:lpstr>
      <vt:lpstr>Microsoft JhengHei</vt:lpstr>
      <vt:lpstr>標準系統字體</vt:lpstr>
      <vt:lpstr>Aptos</vt:lpstr>
      <vt:lpstr>Arial</vt:lpstr>
      <vt:lpstr>Office 佈景主題</vt:lpstr>
      <vt:lpstr>1_Office 佈景主題</vt:lpstr>
      <vt:lpstr>AI桌面代理： 把行政從「打字」變成「指令」</vt:lpstr>
      <vt:lpstr>什麼是 AI Agent（代理人）？</vt:lpstr>
      <vt:lpstr>為什麼現在需要桌面代理工具？</vt:lpstr>
      <vt:lpstr>課程與教材地圖</vt:lpstr>
      <vt:lpstr>Part 0：安裝設定，10 分鐘搞定</vt:lpstr>
      <vt:lpstr>PowerPoint 簡報</vt:lpstr>
      <vt:lpstr>PowerPoint 簡報</vt:lpstr>
      <vt:lpstr>PowerPoint 簡報</vt:lpstr>
      <vt:lpstr>§02 第一天就上手：5 分鐘公告草稿</vt:lpstr>
      <vt:lpstr>PowerPoint 簡報</vt:lpstr>
      <vt:lpstr>§03 GooseHints：寫一次永久記住</vt:lpstr>
      <vt:lpstr>這張圖還是本地 goosehints ， 只影響個人資料夾</vt:lpstr>
      <vt:lpstr>Recipe：做一次，全單位重現</vt:lpstr>
      <vt:lpstr>PowerPoint 簡報</vt:lpstr>
      <vt:lpstr>Part 2：日常行政自動化實作</vt:lpstr>
      <vt:lpstr>不只是上課：四週 AI 加速計畫</vt:lpstr>
      <vt:lpstr>Goose AI 行政實作工作坊</vt:lpstr>
      <vt:lpstr>實作一｜新聞稿仿寫</vt:lpstr>
      <vt:lpstr>新聞稿的「像」要像在哪裡？</vt:lpstr>
      <vt:lpstr>實作二｜會議筆記變成可追蹤工作</vt:lpstr>
      <vt:lpstr>實作三｜Excel 格式化與個資去識別</vt:lpstr>
      <vt:lpstr>實作四 A｜兩份 Excel 比對名單差異</vt:lpstr>
      <vt:lpstr>實作四 B｜合併成同一個大名單</vt:lpstr>
      <vt:lpstr>Recipe 不是長提示詞，是可驗收的流程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陳勇綸(joy)</dc:creator>
  <cp:lastModifiedBy>王信予(mosi)</cp:lastModifiedBy>
  <cp:revision>49</cp:revision>
  <dcterms:created xsi:type="dcterms:W3CDTF">2026-06-18T07:55:47Z</dcterms:created>
  <dcterms:modified xsi:type="dcterms:W3CDTF">2026-08-12T16:42:00Z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0x010100B860C2E3852F8240B5B772DFFA7793FB</vt:lpwstr>
  </property>
  <property fmtid="{D5CDD505-2E9C-101B-9397-08002B2CF9AE}" pid="3" name="MediaServiceImageTags">
    <vt:lpwstr/>
  </property>
</Properties>
</file>